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31884" autoAdjust="0"/>
  </p:normalViewPr>
  <p:slideViewPr>
    <p:cSldViewPr snapToGrid="0" snapToObjects="1">
      <p:cViewPr varScale="1">
        <p:scale>
          <a:sx n="72" d="100"/>
          <a:sy n="72" d="100"/>
        </p:scale>
        <p:origin x="4256"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3FDBC-08B3-4B1D-A7CC-594354E03DB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9AC141F-983D-4098-A2AD-F649F1862580}">
      <dgm:prSet/>
      <dgm:spPr/>
      <dgm:t>
        <a:bodyPr/>
        <a:lstStyle/>
        <a:p>
          <a:r>
            <a:rPr lang="en-US" dirty="0"/>
            <a:t>Principal Software Engineer at Code Staffing</a:t>
          </a:r>
        </a:p>
      </dgm:t>
    </dgm:pt>
    <dgm:pt modelId="{64E8FD07-EE68-4277-8D17-930C617F72C2}" type="parTrans" cxnId="{8E5A77AC-658D-46C0-84A6-0A58D110BAED}">
      <dgm:prSet/>
      <dgm:spPr/>
      <dgm:t>
        <a:bodyPr/>
        <a:lstStyle/>
        <a:p>
          <a:endParaRPr lang="en-US"/>
        </a:p>
      </dgm:t>
    </dgm:pt>
    <dgm:pt modelId="{E5C3D3E5-8976-4FA0-8BE9-1E843B794296}" type="sibTrans" cxnId="{8E5A77AC-658D-46C0-84A6-0A58D110BAED}">
      <dgm:prSet/>
      <dgm:spPr/>
      <dgm:t>
        <a:bodyPr/>
        <a:lstStyle/>
        <a:p>
          <a:endParaRPr lang="en-US"/>
        </a:p>
      </dgm:t>
    </dgm:pt>
    <dgm:pt modelId="{A4434503-EB01-4C35-8227-BF4E5CEFC4F7}">
      <dgm:prSet/>
      <dgm:spPr/>
      <dgm:t>
        <a:bodyPr/>
        <a:lstStyle/>
        <a:p>
          <a:r>
            <a:rPr lang="en-US"/>
            <a:t>Played roles of developer, architect, devops engineer, platform engineer, test architect, release manager</a:t>
          </a:r>
        </a:p>
      </dgm:t>
    </dgm:pt>
    <dgm:pt modelId="{5C7E0024-2FED-43F3-B6F2-9C2A7940705C}" type="parTrans" cxnId="{FA0D042B-55AD-42A2-8F88-B5A3AC44F9CC}">
      <dgm:prSet/>
      <dgm:spPr/>
      <dgm:t>
        <a:bodyPr/>
        <a:lstStyle/>
        <a:p>
          <a:endParaRPr lang="en-US"/>
        </a:p>
      </dgm:t>
    </dgm:pt>
    <dgm:pt modelId="{4AC0DD24-C1A6-4DF8-9567-EA24809A05D1}" type="sibTrans" cxnId="{FA0D042B-55AD-42A2-8F88-B5A3AC44F9CC}">
      <dgm:prSet/>
      <dgm:spPr/>
      <dgm:t>
        <a:bodyPr/>
        <a:lstStyle/>
        <a:p>
          <a:endParaRPr lang="en-US"/>
        </a:p>
      </dgm:t>
    </dgm:pt>
    <dgm:pt modelId="{8477D6DA-2946-4EE9-ABF2-CC3633A5C14F}">
      <dgm:prSet/>
      <dgm:spPr/>
      <dgm:t>
        <a:bodyPr/>
        <a:lstStyle/>
        <a:p>
          <a:r>
            <a:rPr lang="en-US"/>
            <a:t>AI/ML Enthusiast and advocate for Effectively using AI to write code</a:t>
          </a:r>
        </a:p>
      </dgm:t>
    </dgm:pt>
    <dgm:pt modelId="{C9895C24-A86C-447B-B1CA-BF75492CFE5E}" type="parTrans" cxnId="{6AB43612-5C51-488D-AF66-7E18FB5D64C9}">
      <dgm:prSet/>
      <dgm:spPr/>
      <dgm:t>
        <a:bodyPr/>
        <a:lstStyle/>
        <a:p>
          <a:endParaRPr lang="en-US"/>
        </a:p>
      </dgm:t>
    </dgm:pt>
    <dgm:pt modelId="{66EBACAD-B11E-462D-B11C-8C6FB1B60B58}" type="sibTrans" cxnId="{6AB43612-5C51-488D-AF66-7E18FB5D64C9}">
      <dgm:prSet/>
      <dgm:spPr/>
      <dgm:t>
        <a:bodyPr/>
        <a:lstStyle/>
        <a:p>
          <a:endParaRPr lang="en-US"/>
        </a:p>
      </dgm:t>
    </dgm:pt>
    <dgm:pt modelId="{312A3D8F-FD89-4528-AFCA-E8E489F944B5}">
      <dgm:prSet/>
      <dgm:spPr/>
      <dgm:t>
        <a:bodyPr/>
        <a:lstStyle/>
        <a:p>
          <a:r>
            <a:rPr lang="en-US"/>
            <a:t>LinkedIn: www.linkedin.com/in/johnmichaelmiller</a:t>
          </a:r>
        </a:p>
      </dgm:t>
    </dgm:pt>
    <dgm:pt modelId="{AC350D81-969C-4A34-97E9-0D03275E17AA}" type="parTrans" cxnId="{C9DDDE9C-FE26-41DA-BB32-4DADBD818A25}">
      <dgm:prSet/>
      <dgm:spPr/>
      <dgm:t>
        <a:bodyPr/>
        <a:lstStyle/>
        <a:p>
          <a:endParaRPr lang="en-US"/>
        </a:p>
      </dgm:t>
    </dgm:pt>
    <dgm:pt modelId="{FC09D9CF-6F46-46F3-95C2-DE69479A7AE2}" type="sibTrans" cxnId="{C9DDDE9C-FE26-41DA-BB32-4DADBD818A25}">
      <dgm:prSet/>
      <dgm:spPr/>
      <dgm:t>
        <a:bodyPr/>
        <a:lstStyle/>
        <a:p>
          <a:endParaRPr lang="en-US"/>
        </a:p>
      </dgm:t>
    </dgm:pt>
    <dgm:pt modelId="{AD446258-ED46-4CD7-81C0-EBCBE6515A21}">
      <dgm:prSet/>
      <dgm:spPr/>
      <dgm:t>
        <a:bodyPr/>
        <a:lstStyle/>
        <a:p>
          <a:r>
            <a:rPr lang="en-US"/>
            <a:t>Email: john.miller@codestaffing.com</a:t>
          </a:r>
        </a:p>
      </dgm:t>
    </dgm:pt>
    <dgm:pt modelId="{FA96825D-89AB-49F5-9075-EDCD91630398}" type="parTrans" cxnId="{FD057C4F-E141-47CD-A68B-3E22F490D7FE}">
      <dgm:prSet/>
      <dgm:spPr/>
      <dgm:t>
        <a:bodyPr/>
        <a:lstStyle/>
        <a:p>
          <a:endParaRPr lang="en-US"/>
        </a:p>
      </dgm:t>
    </dgm:pt>
    <dgm:pt modelId="{2BD68564-3FD4-497A-B4DE-B14F3834B0F2}" type="sibTrans" cxnId="{FD057C4F-E141-47CD-A68B-3E22F490D7FE}">
      <dgm:prSet/>
      <dgm:spPr/>
      <dgm:t>
        <a:bodyPr/>
        <a:lstStyle/>
        <a:p>
          <a:endParaRPr lang="en-US"/>
        </a:p>
      </dgm:t>
    </dgm:pt>
    <dgm:pt modelId="{3CB62BB2-80FE-41DE-AA6D-EE6897BD1B8C}">
      <dgm:prSet/>
      <dgm:spPr/>
      <dgm:t>
        <a:bodyPr/>
        <a:lstStyle/>
        <a:p>
          <a:r>
            <a:rPr lang="en-US"/>
            <a:t>Blog: https://codemag.com/blog/AIPractitioner</a:t>
          </a:r>
        </a:p>
      </dgm:t>
    </dgm:pt>
    <dgm:pt modelId="{A608E2BC-DC54-491A-9873-8BF7A84B05CA}" type="parTrans" cxnId="{8EB1B29D-C2BC-4E92-B0FC-4419A9E1555E}">
      <dgm:prSet/>
      <dgm:spPr/>
      <dgm:t>
        <a:bodyPr/>
        <a:lstStyle/>
        <a:p>
          <a:endParaRPr lang="en-US"/>
        </a:p>
      </dgm:t>
    </dgm:pt>
    <dgm:pt modelId="{41A5D2DA-77E1-4A35-A06F-B3B0E62B4131}" type="sibTrans" cxnId="{8EB1B29D-C2BC-4E92-B0FC-4419A9E1555E}">
      <dgm:prSet/>
      <dgm:spPr/>
      <dgm:t>
        <a:bodyPr/>
        <a:lstStyle/>
        <a:p>
          <a:endParaRPr lang="en-US"/>
        </a:p>
      </dgm:t>
    </dgm:pt>
    <dgm:pt modelId="{AE74A6C9-8E53-40A2-A7DA-C9763DA9B9E9}" type="pres">
      <dgm:prSet presAssocID="{0973FDBC-08B3-4B1D-A7CC-594354E03DB6}" presName="root" presStyleCnt="0">
        <dgm:presLayoutVars>
          <dgm:dir/>
          <dgm:resizeHandles val="exact"/>
        </dgm:presLayoutVars>
      </dgm:prSet>
      <dgm:spPr/>
    </dgm:pt>
    <dgm:pt modelId="{A370A3B6-CE6E-4208-874F-EC4DFE69ACB7}" type="pres">
      <dgm:prSet presAssocID="{89AC141F-983D-4098-A2AD-F649F1862580}" presName="compNode" presStyleCnt="0"/>
      <dgm:spPr/>
    </dgm:pt>
    <dgm:pt modelId="{0B723E61-FD6A-4D78-AE1D-74E11DEA6B94}" type="pres">
      <dgm:prSet presAssocID="{89AC141F-983D-4098-A2AD-F649F1862580}" presName="bgRect" presStyleLbl="bgShp" presStyleIdx="0" presStyleCnt="3"/>
      <dgm:spPr/>
    </dgm:pt>
    <dgm:pt modelId="{4C7532F8-D900-40A9-9D1B-93C1B4790169}" type="pres">
      <dgm:prSet presAssocID="{89AC141F-983D-4098-A2AD-F649F18625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0D4258C-0B58-47BA-B150-9C72844DBA0B}" type="pres">
      <dgm:prSet presAssocID="{89AC141F-983D-4098-A2AD-F649F1862580}" presName="spaceRect" presStyleCnt="0"/>
      <dgm:spPr/>
    </dgm:pt>
    <dgm:pt modelId="{27E12399-D9BF-413F-9CCA-3D6C19A780F4}" type="pres">
      <dgm:prSet presAssocID="{89AC141F-983D-4098-A2AD-F649F1862580}" presName="parTx" presStyleLbl="revTx" presStyleIdx="0" presStyleCnt="4">
        <dgm:presLayoutVars>
          <dgm:chMax val="0"/>
          <dgm:chPref val="0"/>
        </dgm:presLayoutVars>
      </dgm:prSet>
      <dgm:spPr/>
    </dgm:pt>
    <dgm:pt modelId="{D208177A-9B75-44E8-958A-910E3CE26C37}" type="pres">
      <dgm:prSet presAssocID="{E5C3D3E5-8976-4FA0-8BE9-1E843B794296}" presName="sibTrans" presStyleCnt="0"/>
      <dgm:spPr/>
    </dgm:pt>
    <dgm:pt modelId="{0E1FD39E-F36C-4057-B3D4-7912CAB74A7D}" type="pres">
      <dgm:prSet presAssocID="{A4434503-EB01-4C35-8227-BF4E5CEFC4F7}" presName="compNode" presStyleCnt="0"/>
      <dgm:spPr/>
    </dgm:pt>
    <dgm:pt modelId="{F7EF9AAE-6EA6-48BC-8CE6-E43A4019C779}" type="pres">
      <dgm:prSet presAssocID="{A4434503-EB01-4C35-8227-BF4E5CEFC4F7}" presName="bgRect" presStyleLbl="bgShp" presStyleIdx="1" presStyleCnt="3"/>
      <dgm:spPr/>
    </dgm:pt>
    <dgm:pt modelId="{1054A214-D016-4B03-93F4-AC8EDBAF1AEA}" type="pres">
      <dgm:prSet presAssocID="{A4434503-EB01-4C35-8227-BF4E5CEFC4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52688972-DA2B-4FD2-86F0-267486FCF7DD}" type="pres">
      <dgm:prSet presAssocID="{A4434503-EB01-4C35-8227-BF4E5CEFC4F7}" presName="spaceRect" presStyleCnt="0"/>
      <dgm:spPr/>
    </dgm:pt>
    <dgm:pt modelId="{023F68DA-5884-4A47-AB69-109D4EA49749}" type="pres">
      <dgm:prSet presAssocID="{A4434503-EB01-4C35-8227-BF4E5CEFC4F7}" presName="parTx" presStyleLbl="revTx" presStyleIdx="1" presStyleCnt="4">
        <dgm:presLayoutVars>
          <dgm:chMax val="0"/>
          <dgm:chPref val="0"/>
        </dgm:presLayoutVars>
      </dgm:prSet>
      <dgm:spPr/>
    </dgm:pt>
    <dgm:pt modelId="{43320B8E-5850-46F0-844A-2E3C0D9D1CF7}" type="pres">
      <dgm:prSet presAssocID="{4AC0DD24-C1A6-4DF8-9567-EA24809A05D1}" presName="sibTrans" presStyleCnt="0"/>
      <dgm:spPr/>
    </dgm:pt>
    <dgm:pt modelId="{86BDDDB4-DF99-4A33-BEC7-C8F54574B714}" type="pres">
      <dgm:prSet presAssocID="{8477D6DA-2946-4EE9-ABF2-CC3633A5C14F}" presName="compNode" presStyleCnt="0"/>
      <dgm:spPr/>
    </dgm:pt>
    <dgm:pt modelId="{1F150B33-5B01-41D7-B34B-31321D5314B8}" type="pres">
      <dgm:prSet presAssocID="{8477D6DA-2946-4EE9-ABF2-CC3633A5C14F}" presName="bgRect" presStyleLbl="bgShp" presStyleIdx="2" presStyleCnt="3"/>
      <dgm:spPr/>
    </dgm:pt>
    <dgm:pt modelId="{F0486E93-85B6-4940-9839-EC6F6438470B}" type="pres">
      <dgm:prSet presAssocID="{8477D6DA-2946-4EE9-ABF2-CC3633A5C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715A4C88-DB52-40AA-932E-1FC60FF5325A}" type="pres">
      <dgm:prSet presAssocID="{8477D6DA-2946-4EE9-ABF2-CC3633A5C14F}" presName="spaceRect" presStyleCnt="0"/>
      <dgm:spPr/>
    </dgm:pt>
    <dgm:pt modelId="{ADFF1338-B351-4D54-8EB2-71C9330684E6}" type="pres">
      <dgm:prSet presAssocID="{8477D6DA-2946-4EE9-ABF2-CC3633A5C14F}" presName="parTx" presStyleLbl="revTx" presStyleIdx="2" presStyleCnt="4">
        <dgm:presLayoutVars>
          <dgm:chMax val="0"/>
          <dgm:chPref val="0"/>
        </dgm:presLayoutVars>
      </dgm:prSet>
      <dgm:spPr/>
    </dgm:pt>
    <dgm:pt modelId="{D3707FF8-46B5-4898-83C6-BFB962BB255D}" type="pres">
      <dgm:prSet presAssocID="{8477D6DA-2946-4EE9-ABF2-CC3633A5C14F}" presName="desTx" presStyleLbl="revTx" presStyleIdx="3" presStyleCnt="4">
        <dgm:presLayoutVars/>
      </dgm:prSet>
      <dgm:spPr/>
    </dgm:pt>
  </dgm:ptLst>
  <dgm:cxnLst>
    <dgm:cxn modelId="{5FDE7011-1AD7-49B6-B759-4738AC31E5B5}" type="presOf" srcId="{0973FDBC-08B3-4B1D-A7CC-594354E03DB6}" destId="{AE74A6C9-8E53-40A2-A7DA-C9763DA9B9E9}" srcOrd="0" destOrd="0" presId="urn:microsoft.com/office/officeart/2018/2/layout/IconVerticalSolidList"/>
    <dgm:cxn modelId="{6AB43612-5C51-488D-AF66-7E18FB5D64C9}" srcId="{0973FDBC-08B3-4B1D-A7CC-594354E03DB6}" destId="{8477D6DA-2946-4EE9-ABF2-CC3633A5C14F}" srcOrd="2" destOrd="0" parTransId="{C9895C24-A86C-447B-B1CA-BF75492CFE5E}" sibTransId="{66EBACAD-B11E-462D-B11C-8C6FB1B60B58}"/>
    <dgm:cxn modelId="{FA0D042B-55AD-42A2-8F88-B5A3AC44F9CC}" srcId="{0973FDBC-08B3-4B1D-A7CC-594354E03DB6}" destId="{A4434503-EB01-4C35-8227-BF4E5CEFC4F7}" srcOrd="1" destOrd="0" parTransId="{5C7E0024-2FED-43F3-B6F2-9C2A7940705C}" sibTransId="{4AC0DD24-C1A6-4DF8-9567-EA24809A05D1}"/>
    <dgm:cxn modelId="{376EB03B-B24E-44F7-86D0-16AF881C5A28}" type="presOf" srcId="{89AC141F-983D-4098-A2AD-F649F1862580}" destId="{27E12399-D9BF-413F-9CCA-3D6C19A780F4}" srcOrd="0" destOrd="0" presId="urn:microsoft.com/office/officeart/2018/2/layout/IconVerticalSolidList"/>
    <dgm:cxn modelId="{5ECCF56E-4F9F-405F-B6E0-1ABE5B81204F}" type="presOf" srcId="{312A3D8F-FD89-4528-AFCA-E8E489F944B5}" destId="{D3707FF8-46B5-4898-83C6-BFB962BB255D}" srcOrd="0" destOrd="0" presId="urn:microsoft.com/office/officeart/2018/2/layout/IconVerticalSolidList"/>
    <dgm:cxn modelId="{FD057C4F-E141-47CD-A68B-3E22F490D7FE}" srcId="{8477D6DA-2946-4EE9-ABF2-CC3633A5C14F}" destId="{AD446258-ED46-4CD7-81C0-EBCBE6515A21}" srcOrd="1" destOrd="0" parTransId="{FA96825D-89AB-49F5-9075-EDCD91630398}" sibTransId="{2BD68564-3FD4-497A-B4DE-B14F3834B0F2}"/>
    <dgm:cxn modelId="{DA183055-7F9F-4B5F-AB35-B1BD8B211562}" type="presOf" srcId="{AD446258-ED46-4CD7-81C0-EBCBE6515A21}" destId="{D3707FF8-46B5-4898-83C6-BFB962BB255D}" srcOrd="0" destOrd="1" presId="urn:microsoft.com/office/officeart/2018/2/layout/IconVerticalSolidList"/>
    <dgm:cxn modelId="{C9DDDE9C-FE26-41DA-BB32-4DADBD818A25}" srcId="{8477D6DA-2946-4EE9-ABF2-CC3633A5C14F}" destId="{312A3D8F-FD89-4528-AFCA-E8E489F944B5}" srcOrd="0" destOrd="0" parTransId="{AC350D81-969C-4A34-97E9-0D03275E17AA}" sibTransId="{FC09D9CF-6F46-46F3-95C2-DE69479A7AE2}"/>
    <dgm:cxn modelId="{8EB1B29D-C2BC-4E92-B0FC-4419A9E1555E}" srcId="{8477D6DA-2946-4EE9-ABF2-CC3633A5C14F}" destId="{3CB62BB2-80FE-41DE-AA6D-EE6897BD1B8C}" srcOrd="2" destOrd="0" parTransId="{A608E2BC-DC54-491A-9873-8BF7A84B05CA}" sibTransId="{41A5D2DA-77E1-4A35-A06F-B3B0E62B4131}"/>
    <dgm:cxn modelId="{8B13D19D-94D0-4FE3-A26E-FEC8D0FF0805}" type="presOf" srcId="{8477D6DA-2946-4EE9-ABF2-CC3633A5C14F}" destId="{ADFF1338-B351-4D54-8EB2-71C9330684E6}" srcOrd="0" destOrd="0" presId="urn:microsoft.com/office/officeart/2018/2/layout/IconVerticalSolidList"/>
    <dgm:cxn modelId="{8E5A77AC-658D-46C0-84A6-0A58D110BAED}" srcId="{0973FDBC-08B3-4B1D-A7CC-594354E03DB6}" destId="{89AC141F-983D-4098-A2AD-F649F1862580}" srcOrd="0" destOrd="0" parTransId="{64E8FD07-EE68-4277-8D17-930C617F72C2}" sibTransId="{E5C3D3E5-8976-4FA0-8BE9-1E843B794296}"/>
    <dgm:cxn modelId="{8238DBC2-6870-47D3-B43C-AA6DE96C8CA8}" type="presOf" srcId="{A4434503-EB01-4C35-8227-BF4E5CEFC4F7}" destId="{023F68DA-5884-4A47-AB69-109D4EA49749}" srcOrd="0" destOrd="0" presId="urn:microsoft.com/office/officeart/2018/2/layout/IconVerticalSolidList"/>
    <dgm:cxn modelId="{EF9265C9-F0BF-40A8-A20D-79C65631A288}" type="presOf" srcId="{3CB62BB2-80FE-41DE-AA6D-EE6897BD1B8C}" destId="{D3707FF8-46B5-4898-83C6-BFB962BB255D}" srcOrd="0" destOrd="2" presId="urn:microsoft.com/office/officeart/2018/2/layout/IconVerticalSolidList"/>
    <dgm:cxn modelId="{AC9F2FB2-42A8-4F04-826E-F3ECD4BBEB44}" type="presParOf" srcId="{AE74A6C9-8E53-40A2-A7DA-C9763DA9B9E9}" destId="{A370A3B6-CE6E-4208-874F-EC4DFE69ACB7}" srcOrd="0" destOrd="0" presId="urn:microsoft.com/office/officeart/2018/2/layout/IconVerticalSolidList"/>
    <dgm:cxn modelId="{85932533-46EE-4BB7-A6BD-CFBC5AE919D1}" type="presParOf" srcId="{A370A3B6-CE6E-4208-874F-EC4DFE69ACB7}" destId="{0B723E61-FD6A-4D78-AE1D-74E11DEA6B94}" srcOrd="0" destOrd="0" presId="urn:microsoft.com/office/officeart/2018/2/layout/IconVerticalSolidList"/>
    <dgm:cxn modelId="{3CC4CE74-EDF7-4AD7-83E0-9F01E9D08000}" type="presParOf" srcId="{A370A3B6-CE6E-4208-874F-EC4DFE69ACB7}" destId="{4C7532F8-D900-40A9-9D1B-93C1B4790169}" srcOrd="1" destOrd="0" presId="urn:microsoft.com/office/officeart/2018/2/layout/IconVerticalSolidList"/>
    <dgm:cxn modelId="{06D30E81-C59A-48EE-8951-A7A9B037D370}" type="presParOf" srcId="{A370A3B6-CE6E-4208-874F-EC4DFE69ACB7}" destId="{50D4258C-0B58-47BA-B150-9C72844DBA0B}" srcOrd="2" destOrd="0" presId="urn:microsoft.com/office/officeart/2018/2/layout/IconVerticalSolidList"/>
    <dgm:cxn modelId="{07301393-9F81-4629-AF9F-810842352D0E}" type="presParOf" srcId="{A370A3B6-CE6E-4208-874F-EC4DFE69ACB7}" destId="{27E12399-D9BF-413F-9CCA-3D6C19A780F4}" srcOrd="3" destOrd="0" presId="urn:microsoft.com/office/officeart/2018/2/layout/IconVerticalSolidList"/>
    <dgm:cxn modelId="{EA1FD579-7169-417F-A89B-42FC8E42CCDB}" type="presParOf" srcId="{AE74A6C9-8E53-40A2-A7DA-C9763DA9B9E9}" destId="{D208177A-9B75-44E8-958A-910E3CE26C37}" srcOrd="1" destOrd="0" presId="urn:microsoft.com/office/officeart/2018/2/layout/IconVerticalSolidList"/>
    <dgm:cxn modelId="{60D32C63-1C7B-4FFE-BFD4-4765B443D81C}" type="presParOf" srcId="{AE74A6C9-8E53-40A2-A7DA-C9763DA9B9E9}" destId="{0E1FD39E-F36C-4057-B3D4-7912CAB74A7D}" srcOrd="2" destOrd="0" presId="urn:microsoft.com/office/officeart/2018/2/layout/IconVerticalSolidList"/>
    <dgm:cxn modelId="{FB401E70-C592-4A5C-9358-F6DC71078714}" type="presParOf" srcId="{0E1FD39E-F36C-4057-B3D4-7912CAB74A7D}" destId="{F7EF9AAE-6EA6-48BC-8CE6-E43A4019C779}" srcOrd="0" destOrd="0" presId="urn:microsoft.com/office/officeart/2018/2/layout/IconVerticalSolidList"/>
    <dgm:cxn modelId="{C87CCE38-3104-4F81-A6F7-EE65F1AB8902}" type="presParOf" srcId="{0E1FD39E-F36C-4057-B3D4-7912CAB74A7D}" destId="{1054A214-D016-4B03-93F4-AC8EDBAF1AEA}" srcOrd="1" destOrd="0" presId="urn:microsoft.com/office/officeart/2018/2/layout/IconVerticalSolidList"/>
    <dgm:cxn modelId="{C9EA629F-4E73-43D4-AB06-442D100D704F}" type="presParOf" srcId="{0E1FD39E-F36C-4057-B3D4-7912CAB74A7D}" destId="{52688972-DA2B-4FD2-86F0-267486FCF7DD}" srcOrd="2" destOrd="0" presId="urn:microsoft.com/office/officeart/2018/2/layout/IconVerticalSolidList"/>
    <dgm:cxn modelId="{E12CB4CC-87BD-4626-B1D9-438ACABC89F1}" type="presParOf" srcId="{0E1FD39E-F36C-4057-B3D4-7912CAB74A7D}" destId="{023F68DA-5884-4A47-AB69-109D4EA49749}" srcOrd="3" destOrd="0" presId="urn:microsoft.com/office/officeart/2018/2/layout/IconVerticalSolidList"/>
    <dgm:cxn modelId="{F3DD8875-7322-4938-BFA6-7526B278E0E5}" type="presParOf" srcId="{AE74A6C9-8E53-40A2-A7DA-C9763DA9B9E9}" destId="{43320B8E-5850-46F0-844A-2E3C0D9D1CF7}" srcOrd="3" destOrd="0" presId="urn:microsoft.com/office/officeart/2018/2/layout/IconVerticalSolidList"/>
    <dgm:cxn modelId="{EEBF4271-0E65-49C1-81F7-D8FEF3BD36C9}" type="presParOf" srcId="{AE74A6C9-8E53-40A2-A7DA-C9763DA9B9E9}" destId="{86BDDDB4-DF99-4A33-BEC7-C8F54574B714}" srcOrd="4" destOrd="0" presId="urn:microsoft.com/office/officeart/2018/2/layout/IconVerticalSolidList"/>
    <dgm:cxn modelId="{D59D1BE1-15FA-41FB-826D-5D6FD1E225CB}" type="presParOf" srcId="{86BDDDB4-DF99-4A33-BEC7-C8F54574B714}" destId="{1F150B33-5B01-41D7-B34B-31321D5314B8}" srcOrd="0" destOrd="0" presId="urn:microsoft.com/office/officeart/2018/2/layout/IconVerticalSolidList"/>
    <dgm:cxn modelId="{A6C99982-6665-43DD-B590-652C33475BD4}" type="presParOf" srcId="{86BDDDB4-DF99-4A33-BEC7-C8F54574B714}" destId="{F0486E93-85B6-4940-9839-EC6F6438470B}" srcOrd="1" destOrd="0" presId="urn:microsoft.com/office/officeart/2018/2/layout/IconVerticalSolidList"/>
    <dgm:cxn modelId="{F736A793-811C-4B27-A2C9-C156C86ABCD8}" type="presParOf" srcId="{86BDDDB4-DF99-4A33-BEC7-C8F54574B714}" destId="{715A4C88-DB52-40AA-932E-1FC60FF5325A}" srcOrd="2" destOrd="0" presId="urn:microsoft.com/office/officeart/2018/2/layout/IconVerticalSolidList"/>
    <dgm:cxn modelId="{4C58983D-03D2-4231-9E7D-F058158AC47F}" type="presParOf" srcId="{86BDDDB4-DF99-4A33-BEC7-C8F54574B714}" destId="{ADFF1338-B351-4D54-8EB2-71C9330684E6}" srcOrd="3" destOrd="0" presId="urn:microsoft.com/office/officeart/2018/2/layout/IconVerticalSolidList"/>
    <dgm:cxn modelId="{2BF46502-A4FC-4F74-85BE-0752F2A78990}" type="presParOf" srcId="{86BDDDB4-DF99-4A33-BEC7-C8F54574B714}" destId="{D3707FF8-46B5-4898-83C6-BFB962BB255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A70087-EC59-4C5B-A39F-FFC6E0A5E890}"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6E4A2204-3B46-4658-A181-9F47CAAB8D6E}">
      <dgm:prSet/>
      <dgm:spPr/>
      <dgm:t>
        <a:bodyPr/>
        <a:lstStyle/>
        <a:p>
          <a:pPr>
            <a:defRPr b="1"/>
          </a:pPr>
          <a:r>
            <a:rPr lang="en-US"/>
            <a:t>Welcome</a:t>
          </a:r>
        </a:p>
      </dgm:t>
    </dgm:pt>
    <dgm:pt modelId="{2BE53A25-7B66-4318-81C9-C3D6364744DD}" type="parTrans" cxnId="{0071819A-A233-4409-A667-F0ABA6271154}">
      <dgm:prSet/>
      <dgm:spPr/>
      <dgm:t>
        <a:bodyPr/>
        <a:lstStyle/>
        <a:p>
          <a:endParaRPr lang="en-US"/>
        </a:p>
      </dgm:t>
    </dgm:pt>
    <dgm:pt modelId="{DEBE7214-9E77-45B7-9462-E042C27D5D01}" type="sibTrans" cxnId="{0071819A-A233-4409-A667-F0ABA6271154}">
      <dgm:prSet/>
      <dgm:spPr/>
      <dgm:t>
        <a:bodyPr/>
        <a:lstStyle/>
        <a:p>
          <a:endParaRPr lang="en-US"/>
        </a:p>
      </dgm:t>
    </dgm:pt>
    <dgm:pt modelId="{47B09624-B7DD-4BA5-B896-70212879C06A}">
      <dgm:prSet/>
      <dgm:spPr/>
      <dgm:t>
        <a:bodyPr/>
        <a:lstStyle/>
        <a:p>
          <a:pPr>
            <a:defRPr b="1"/>
          </a:pPr>
          <a:r>
            <a:rPr lang="en-US"/>
            <a:t>Introductions</a:t>
          </a:r>
        </a:p>
      </dgm:t>
    </dgm:pt>
    <dgm:pt modelId="{FD531F31-C182-4B43-954E-CFDF59E3CEEC}" type="parTrans" cxnId="{7D72269F-88C2-4F48-89CB-7D3DBC7032DA}">
      <dgm:prSet/>
      <dgm:spPr/>
      <dgm:t>
        <a:bodyPr/>
        <a:lstStyle/>
        <a:p>
          <a:endParaRPr lang="en-US"/>
        </a:p>
      </dgm:t>
    </dgm:pt>
    <dgm:pt modelId="{9851AB21-6B01-42F5-BB72-00AE26BA315D}" type="sibTrans" cxnId="{7D72269F-88C2-4F48-89CB-7D3DBC7032DA}">
      <dgm:prSet/>
      <dgm:spPr/>
      <dgm:t>
        <a:bodyPr/>
        <a:lstStyle/>
        <a:p>
          <a:endParaRPr lang="en-US"/>
        </a:p>
      </dgm:t>
    </dgm:pt>
    <dgm:pt modelId="{400CDCC8-8E30-4E0D-9572-1F68D35AE369}">
      <dgm:prSet/>
      <dgm:spPr/>
      <dgm:t>
        <a:bodyPr/>
        <a:lstStyle/>
        <a:p>
          <a:r>
            <a:rPr lang="en-US"/>
            <a:t>Who you are</a:t>
          </a:r>
        </a:p>
      </dgm:t>
    </dgm:pt>
    <dgm:pt modelId="{AC4DE159-7D39-4DA3-82F3-F84F78982036}" type="parTrans" cxnId="{27C9DF73-10AE-40B1-B483-8017D20052DF}">
      <dgm:prSet/>
      <dgm:spPr/>
      <dgm:t>
        <a:bodyPr/>
        <a:lstStyle/>
        <a:p>
          <a:endParaRPr lang="en-US"/>
        </a:p>
      </dgm:t>
    </dgm:pt>
    <dgm:pt modelId="{A69B6DA9-4C68-4372-BC87-C54618F3BAFE}" type="sibTrans" cxnId="{27C9DF73-10AE-40B1-B483-8017D20052DF}">
      <dgm:prSet/>
      <dgm:spPr/>
      <dgm:t>
        <a:bodyPr/>
        <a:lstStyle/>
        <a:p>
          <a:endParaRPr lang="en-US"/>
        </a:p>
      </dgm:t>
    </dgm:pt>
    <dgm:pt modelId="{E77B3523-3C4E-4ECC-850D-D561B6160117}">
      <dgm:prSet/>
      <dgm:spPr/>
      <dgm:t>
        <a:bodyPr/>
        <a:lstStyle/>
        <a:p>
          <a:r>
            <a:rPr lang="en-US"/>
            <a:t>What you do</a:t>
          </a:r>
        </a:p>
      </dgm:t>
    </dgm:pt>
    <dgm:pt modelId="{B351A241-2288-4369-B76A-CDDFAC3ADBE8}" type="parTrans" cxnId="{89F57380-B4E0-4ABC-B081-8B1F8BE5B2FD}">
      <dgm:prSet/>
      <dgm:spPr/>
      <dgm:t>
        <a:bodyPr/>
        <a:lstStyle/>
        <a:p>
          <a:endParaRPr lang="en-US"/>
        </a:p>
      </dgm:t>
    </dgm:pt>
    <dgm:pt modelId="{E48D23FC-E3FB-4406-AD9A-25CBA0115A12}" type="sibTrans" cxnId="{89F57380-B4E0-4ABC-B081-8B1F8BE5B2FD}">
      <dgm:prSet/>
      <dgm:spPr/>
      <dgm:t>
        <a:bodyPr/>
        <a:lstStyle/>
        <a:p>
          <a:endParaRPr lang="en-US"/>
        </a:p>
      </dgm:t>
    </dgm:pt>
    <dgm:pt modelId="{E438FF6A-AA0F-4AF6-8F5E-91811E322EC0}">
      <dgm:prSet/>
      <dgm:spPr/>
      <dgm:t>
        <a:bodyPr/>
        <a:lstStyle/>
        <a:p>
          <a:r>
            <a:rPr lang="en-US"/>
            <a:t>What you’ve done with AI tools</a:t>
          </a:r>
        </a:p>
      </dgm:t>
    </dgm:pt>
    <dgm:pt modelId="{4CF92500-4DEA-4E05-B406-609F7A8F1F4E}" type="parTrans" cxnId="{5148A0EB-8E94-42FE-9C27-53DC70EA789B}">
      <dgm:prSet/>
      <dgm:spPr/>
      <dgm:t>
        <a:bodyPr/>
        <a:lstStyle/>
        <a:p>
          <a:endParaRPr lang="en-US"/>
        </a:p>
      </dgm:t>
    </dgm:pt>
    <dgm:pt modelId="{C774A871-ADA8-4F02-9438-99A28AE35C1A}" type="sibTrans" cxnId="{5148A0EB-8E94-42FE-9C27-53DC70EA789B}">
      <dgm:prSet/>
      <dgm:spPr/>
      <dgm:t>
        <a:bodyPr/>
        <a:lstStyle/>
        <a:p>
          <a:endParaRPr lang="en-US"/>
        </a:p>
      </dgm:t>
    </dgm:pt>
    <dgm:pt modelId="{0DEDF133-833B-46EA-8E2C-78F8261F2447}">
      <dgm:prSet/>
      <dgm:spPr/>
      <dgm:t>
        <a:bodyPr/>
        <a:lstStyle/>
        <a:p>
          <a:r>
            <a:rPr lang="en-US"/>
            <a:t>What you want to learn</a:t>
          </a:r>
        </a:p>
      </dgm:t>
    </dgm:pt>
    <dgm:pt modelId="{BCF81F32-86B3-4258-B04C-5CFEDF195FF7}" type="parTrans" cxnId="{DE73BCC8-0E10-42BD-844F-DB85AE075391}">
      <dgm:prSet/>
      <dgm:spPr/>
      <dgm:t>
        <a:bodyPr/>
        <a:lstStyle/>
        <a:p>
          <a:endParaRPr lang="en-US"/>
        </a:p>
      </dgm:t>
    </dgm:pt>
    <dgm:pt modelId="{0FA3AD26-7678-4B94-906E-53A906172AD7}" type="sibTrans" cxnId="{DE73BCC8-0E10-42BD-844F-DB85AE075391}">
      <dgm:prSet/>
      <dgm:spPr/>
      <dgm:t>
        <a:bodyPr/>
        <a:lstStyle/>
        <a:p>
          <a:endParaRPr lang="en-US"/>
        </a:p>
      </dgm:t>
    </dgm:pt>
    <dgm:pt modelId="{80CA04FA-D1FB-4BB1-9254-EAABCF565ABB}" type="pres">
      <dgm:prSet presAssocID="{E2A70087-EC59-4C5B-A39F-FFC6E0A5E890}" presName="root" presStyleCnt="0">
        <dgm:presLayoutVars>
          <dgm:dir/>
          <dgm:resizeHandles val="exact"/>
        </dgm:presLayoutVars>
      </dgm:prSet>
      <dgm:spPr/>
    </dgm:pt>
    <dgm:pt modelId="{288B0A5C-CD14-41BB-87CC-5A6196376AF9}" type="pres">
      <dgm:prSet presAssocID="{6E4A2204-3B46-4658-A181-9F47CAAB8D6E}" presName="compNode" presStyleCnt="0"/>
      <dgm:spPr/>
    </dgm:pt>
    <dgm:pt modelId="{6F55575F-F97F-43EF-82D6-A082F92FA2A1}" type="pres">
      <dgm:prSet presAssocID="{6E4A2204-3B46-4658-A181-9F47CAAB8D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C9FD2FA-5632-4528-AAD8-496B2088E401}" type="pres">
      <dgm:prSet presAssocID="{6E4A2204-3B46-4658-A181-9F47CAAB8D6E}" presName="iconSpace" presStyleCnt="0"/>
      <dgm:spPr/>
    </dgm:pt>
    <dgm:pt modelId="{EAFEB3A3-A119-4B1F-9F42-1F09668E74CC}" type="pres">
      <dgm:prSet presAssocID="{6E4A2204-3B46-4658-A181-9F47CAAB8D6E}" presName="parTx" presStyleLbl="revTx" presStyleIdx="0" presStyleCnt="4">
        <dgm:presLayoutVars>
          <dgm:chMax val="0"/>
          <dgm:chPref val="0"/>
        </dgm:presLayoutVars>
      </dgm:prSet>
      <dgm:spPr/>
    </dgm:pt>
    <dgm:pt modelId="{3C40442F-33DA-4163-94EB-ED6148EF7FCE}" type="pres">
      <dgm:prSet presAssocID="{6E4A2204-3B46-4658-A181-9F47CAAB8D6E}" presName="txSpace" presStyleCnt="0"/>
      <dgm:spPr/>
    </dgm:pt>
    <dgm:pt modelId="{916E80E7-A09E-4743-911E-10EF9EBDC1F9}" type="pres">
      <dgm:prSet presAssocID="{6E4A2204-3B46-4658-A181-9F47CAAB8D6E}" presName="desTx" presStyleLbl="revTx" presStyleIdx="1" presStyleCnt="4">
        <dgm:presLayoutVars/>
      </dgm:prSet>
      <dgm:spPr/>
    </dgm:pt>
    <dgm:pt modelId="{8D41F983-9306-4FA7-9C46-36469E7EE6CE}" type="pres">
      <dgm:prSet presAssocID="{DEBE7214-9E77-45B7-9462-E042C27D5D01}" presName="sibTrans" presStyleCnt="0"/>
      <dgm:spPr/>
    </dgm:pt>
    <dgm:pt modelId="{709B8E64-FB82-4213-BADF-89C94AA863B3}" type="pres">
      <dgm:prSet presAssocID="{47B09624-B7DD-4BA5-B896-70212879C06A}" presName="compNode" presStyleCnt="0"/>
      <dgm:spPr/>
    </dgm:pt>
    <dgm:pt modelId="{314EC855-BFCB-45B5-A007-B6537E978242}" type="pres">
      <dgm:prSet presAssocID="{47B09624-B7DD-4BA5-B896-70212879C0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4F98EE5-0554-4DB1-973F-D9D989816A9F}" type="pres">
      <dgm:prSet presAssocID="{47B09624-B7DD-4BA5-B896-70212879C06A}" presName="iconSpace" presStyleCnt="0"/>
      <dgm:spPr/>
    </dgm:pt>
    <dgm:pt modelId="{FD470903-F8D7-4267-AC24-4367BDEA66CD}" type="pres">
      <dgm:prSet presAssocID="{47B09624-B7DD-4BA5-B896-70212879C06A}" presName="parTx" presStyleLbl="revTx" presStyleIdx="2" presStyleCnt="4">
        <dgm:presLayoutVars>
          <dgm:chMax val="0"/>
          <dgm:chPref val="0"/>
        </dgm:presLayoutVars>
      </dgm:prSet>
      <dgm:spPr/>
    </dgm:pt>
    <dgm:pt modelId="{8F2E3F7A-15E7-4F70-B58E-0DC9576875A6}" type="pres">
      <dgm:prSet presAssocID="{47B09624-B7DD-4BA5-B896-70212879C06A}" presName="txSpace" presStyleCnt="0"/>
      <dgm:spPr/>
    </dgm:pt>
    <dgm:pt modelId="{0A5A4119-3246-488F-AC0F-CB271B574A42}" type="pres">
      <dgm:prSet presAssocID="{47B09624-B7DD-4BA5-B896-70212879C06A}" presName="desTx" presStyleLbl="revTx" presStyleIdx="3" presStyleCnt="4">
        <dgm:presLayoutVars/>
      </dgm:prSet>
      <dgm:spPr/>
    </dgm:pt>
  </dgm:ptLst>
  <dgm:cxnLst>
    <dgm:cxn modelId="{1C52851A-01C3-48F7-916D-A5711843B13C}" type="presOf" srcId="{47B09624-B7DD-4BA5-B896-70212879C06A}" destId="{FD470903-F8D7-4267-AC24-4367BDEA66CD}" srcOrd="0" destOrd="0" presId="urn:microsoft.com/office/officeart/2018/5/layout/CenteredIconLabelDescriptionList"/>
    <dgm:cxn modelId="{A488E51D-C124-487C-ABFE-73CC1C3248BC}" type="presOf" srcId="{400CDCC8-8E30-4E0D-9572-1F68D35AE369}" destId="{0A5A4119-3246-488F-AC0F-CB271B574A42}" srcOrd="0" destOrd="0" presId="urn:microsoft.com/office/officeart/2018/5/layout/CenteredIconLabelDescriptionList"/>
    <dgm:cxn modelId="{993FB31F-34A6-4B4C-8284-DA1046B22413}" type="presOf" srcId="{E77B3523-3C4E-4ECC-850D-D561B6160117}" destId="{0A5A4119-3246-488F-AC0F-CB271B574A42}" srcOrd="0" destOrd="1" presId="urn:microsoft.com/office/officeart/2018/5/layout/CenteredIconLabelDescriptionList"/>
    <dgm:cxn modelId="{826C8927-248D-476A-8181-3CF27A81ABC4}" type="presOf" srcId="{E2A70087-EC59-4C5B-A39F-FFC6E0A5E890}" destId="{80CA04FA-D1FB-4BB1-9254-EAABCF565ABB}" srcOrd="0" destOrd="0" presId="urn:microsoft.com/office/officeart/2018/5/layout/CenteredIconLabelDescriptionList"/>
    <dgm:cxn modelId="{71F2ED6C-23CC-4BC0-8DBF-D67B7CE386D7}" type="presOf" srcId="{6E4A2204-3B46-4658-A181-9F47CAAB8D6E}" destId="{EAFEB3A3-A119-4B1F-9F42-1F09668E74CC}" srcOrd="0" destOrd="0" presId="urn:microsoft.com/office/officeart/2018/5/layout/CenteredIconLabelDescriptionList"/>
    <dgm:cxn modelId="{27C9DF73-10AE-40B1-B483-8017D20052DF}" srcId="{47B09624-B7DD-4BA5-B896-70212879C06A}" destId="{400CDCC8-8E30-4E0D-9572-1F68D35AE369}" srcOrd="0" destOrd="0" parTransId="{AC4DE159-7D39-4DA3-82F3-F84F78982036}" sibTransId="{A69B6DA9-4C68-4372-BC87-C54618F3BAFE}"/>
    <dgm:cxn modelId="{BD9AB357-B7D1-40FE-B176-BEB0AC030D2A}" type="presOf" srcId="{E438FF6A-AA0F-4AF6-8F5E-91811E322EC0}" destId="{0A5A4119-3246-488F-AC0F-CB271B574A42}" srcOrd="0" destOrd="2" presId="urn:microsoft.com/office/officeart/2018/5/layout/CenteredIconLabelDescriptionList"/>
    <dgm:cxn modelId="{89F57380-B4E0-4ABC-B081-8B1F8BE5B2FD}" srcId="{47B09624-B7DD-4BA5-B896-70212879C06A}" destId="{E77B3523-3C4E-4ECC-850D-D561B6160117}" srcOrd="1" destOrd="0" parTransId="{B351A241-2288-4369-B76A-CDDFAC3ADBE8}" sibTransId="{E48D23FC-E3FB-4406-AD9A-25CBA0115A12}"/>
    <dgm:cxn modelId="{0071819A-A233-4409-A667-F0ABA6271154}" srcId="{E2A70087-EC59-4C5B-A39F-FFC6E0A5E890}" destId="{6E4A2204-3B46-4658-A181-9F47CAAB8D6E}" srcOrd="0" destOrd="0" parTransId="{2BE53A25-7B66-4318-81C9-C3D6364744DD}" sibTransId="{DEBE7214-9E77-45B7-9462-E042C27D5D01}"/>
    <dgm:cxn modelId="{7D72269F-88C2-4F48-89CB-7D3DBC7032DA}" srcId="{E2A70087-EC59-4C5B-A39F-FFC6E0A5E890}" destId="{47B09624-B7DD-4BA5-B896-70212879C06A}" srcOrd="1" destOrd="0" parTransId="{FD531F31-C182-4B43-954E-CFDF59E3CEEC}" sibTransId="{9851AB21-6B01-42F5-BB72-00AE26BA315D}"/>
    <dgm:cxn modelId="{DE73BCC8-0E10-42BD-844F-DB85AE075391}" srcId="{47B09624-B7DD-4BA5-B896-70212879C06A}" destId="{0DEDF133-833B-46EA-8E2C-78F8261F2447}" srcOrd="3" destOrd="0" parTransId="{BCF81F32-86B3-4258-B04C-5CFEDF195FF7}" sibTransId="{0FA3AD26-7678-4B94-906E-53A906172AD7}"/>
    <dgm:cxn modelId="{94BDABCC-8C7B-4C1D-A6D6-D87CAAAF9C5B}" type="presOf" srcId="{0DEDF133-833B-46EA-8E2C-78F8261F2447}" destId="{0A5A4119-3246-488F-AC0F-CB271B574A42}" srcOrd="0" destOrd="3" presId="urn:microsoft.com/office/officeart/2018/5/layout/CenteredIconLabelDescriptionList"/>
    <dgm:cxn modelId="{5148A0EB-8E94-42FE-9C27-53DC70EA789B}" srcId="{47B09624-B7DD-4BA5-B896-70212879C06A}" destId="{E438FF6A-AA0F-4AF6-8F5E-91811E322EC0}" srcOrd="2" destOrd="0" parTransId="{4CF92500-4DEA-4E05-B406-609F7A8F1F4E}" sibTransId="{C774A871-ADA8-4F02-9438-99A28AE35C1A}"/>
    <dgm:cxn modelId="{76426046-6B6B-475A-BA80-69EFCFCD07C6}" type="presParOf" srcId="{80CA04FA-D1FB-4BB1-9254-EAABCF565ABB}" destId="{288B0A5C-CD14-41BB-87CC-5A6196376AF9}" srcOrd="0" destOrd="0" presId="urn:microsoft.com/office/officeart/2018/5/layout/CenteredIconLabelDescriptionList"/>
    <dgm:cxn modelId="{7B67F64B-4358-4A01-95B8-449D45D8D1C1}" type="presParOf" srcId="{288B0A5C-CD14-41BB-87CC-5A6196376AF9}" destId="{6F55575F-F97F-43EF-82D6-A082F92FA2A1}" srcOrd="0" destOrd="0" presId="urn:microsoft.com/office/officeart/2018/5/layout/CenteredIconLabelDescriptionList"/>
    <dgm:cxn modelId="{A9DBB2A2-A8F3-4741-9FE0-AF3E5725BAA8}" type="presParOf" srcId="{288B0A5C-CD14-41BB-87CC-5A6196376AF9}" destId="{0C9FD2FA-5632-4528-AAD8-496B2088E401}" srcOrd="1" destOrd="0" presId="urn:microsoft.com/office/officeart/2018/5/layout/CenteredIconLabelDescriptionList"/>
    <dgm:cxn modelId="{536194E2-2090-4AB3-9139-94C4F8A6C866}" type="presParOf" srcId="{288B0A5C-CD14-41BB-87CC-5A6196376AF9}" destId="{EAFEB3A3-A119-4B1F-9F42-1F09668E74CC}" srcOrd="2" destOrd="0" presId="urn:microsoft.com/office/officeart/2018/5/layout/CenteredIconLabelDescriptionList"/>
    <dgm:cxn modelId="{C651B169-EB6F-42CE-AE3F-6EFB68D3DEA6}" type="presParOf" srcId="{288B0A5C-CD14-41BB-87CC-5A6196376AF9}" destId="{3C40442F-33DA-4163-94EB-ED6148EF7FCE}" srcOrd="3" destOrd="0" presId="urn:microsoft.com/office/officeart/2018/5/layout/CenteredIconLabelDescriptionList"/>
    <dgm:cxn modelId="{F55E9ED7-C857-4C5F-B80C-0FF54091C771}" type="presParOf" srcId="{288B0A5C-CD14-41BB-87CC-5A6196376AF9}" destId="{916E80E7-A09E-4743-911E-10EF9EBDC1F9}" srcOrd="4" destOrd="0" presId="urn:microsoft.com/office/officeart/2018/5/layout/CenteredIconLabelDescriptionList"/>
    <dgm:cxn modelId="{9C0303DD-BF97-4A1E-B048-73E0005B1F3F}" type="presParOf" srcId="{80CA04FA-D1FB-4BB1-9254-EAABCF565ABB}" destId="{8D41F983-9306-4FA7-9C46-36469E7EE6CE}" srcOrd="1" destOrd="0" presId="urn:microsoft.com/office/officeart/2018/5/layout/CenteredIconLabelDescriptionList"/>
    <dgm:cxn modelId="{35D37EAE-731C-41D3-943F-ABA856A6B709}" type="presParOf" srcId="{80CA04FA-D1FB-4BB1-9254-EAABCF565ABB}" destId="{709B8E64-FB82-4213-BADF-89C94AA863B3}" srcOrd="2" destOrd="0" presId="urn:microsoft.com/office/officeart/2018/5/layout/CenteredIconLabelDescriptionList"/>
    <dgm:cxn modelId="{B55110C3-E057-40F4-A390-2D4DF4211124}" type="presParOf" srcId="{709B8E64-FB82-4213-BADF-89C94AA863B3}" destId="{314EC855-BFCB-45B5-A007-B6537E978242}" srcOrd="0" destOrd="0" presId="urn:microsoft.com/office/officeart/2018/5/layout/CenteredIconLabelDescriptionList"/>
    <dgm:cxn modelId="{5D21A314-E3CB-427B-838A-D7DB7D2ED994}" type="presParOf" srcId="{709B8E64-FB82-4213-BADF-89C94AA863B3}" destId="{D4F98EE5-0554-4DB1-973F-D9D989816A9F}" srcOrd="1" destOrd="0" presId="urn:microsoft.com/office/officeart/2018/5/layout/CenteredIconLabelDescriptionList"/>
    <dgm:cxn modelId="{479788A6-11A1-473B-A502-5A14B8EEBD16}" type="presParOf" srcId="{709B8E64-FB82-4213-BADF-89C94AA863B3}" destId="{FD470903-F8D7-4267-AC24-4367BDEA66CD}" srcOrd="2" destOrd="0" presId="urn:microsoft.com/office/officeart/2018/5/layout/CenteredIconLabelDescriptionList"/>
    <dgm:cxn modelId="{4E8402FB-EBF0-4799-9681-FD6D1E41DB03}" type="presParOf" srcId="{709B8E64-FB82-4213-BADF-89C94AA863B3}" destId="{8F2E3F7A-15E7-4F70-B58E-0DC9576875A6}" srcOrd="3" destOrd="0" presId="urn:microsoft.com/office/officeart/2018/5/layout/CenteredIconLabelDescriptionList"/>
    <dgm:cxn modelId="{D42ECBBE-0051-47EF-84BB-A9BB0E5B403C}" type="presParOf" srcId="{709B8E64-FB82-4213-BADF-89C94AA863B3}" destId="{0A5A4119-3246-488F-AC0F-CB271B574A4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8E72EE-1E90-466C-9655-CAA4DCA5B467}" type="doc">
      <dgm:prSet loTypeId="urn:microsoft.com/office/officeart/2016/7/layout/RepeatingBendingProcessNew" loCatId="process" qsTypeId="urn:microsoft.com/office/officeart/2005/8/quickstyle/simple2" qsCatId="simple" csTypeId="urn:microsoft.com/office/officeart/2005/8/colors/accent3_2" csCatId="accent3"/>
      <dgm:spPr/>
      <dgm:t>
        <a:bodyPr/>
        <a:lstStyle/>
        <a:p>
          <a:endParaRPr lang="en-US"/>
        </a:p>
      </dgm:t>
    </dgm:pt>
    <dgm:pt modelId="{E3BF8F47-9F39-4A87-BBDD-AE5617AFAAE2}">
      <dgm:prSet/>
      <dgm:spPr/>
      <dgm:t>
        <a:bodyPr/>
        <a:lstStyle/>
        <a:p>
          <a:r>
            <a:rPr lang="en-US"/>
            <a:t>Overview</a:t>
          </a:r>
        </a:p>
      </dgm:t>
    </dgm:pt>
    <dgm:pt modelId="{9E313B6B-0BEF-4AD8-85FA-5CEB69503B76}" type="parTrans" cxnId="{96F8BE1C-B6E0-4BBD-858C-5D576E98FFBA}">
      <dgm:prSet/>
      <dgm:spPr/>
      <dgm:t>
        <a:bodyPr/>
        <a:lstStyle/>
        <a:p>
          <a:endParaRPr lang="en-US"/>
        </a:p>
      </dgm:t>
    </dgm:pt>
    <dgm:pt modelId="{C33DF3A4-CA3D-4E61-AB29-EAB949E0AD92}" type="sibTrans" cxnId="{96F8BE1C-B6E0-4BBD-858C-5D576E98FFBA}">
      <dgm:prSet/>
      <dgm:spPr/>
      <dgm:t>
        <a:bodyPr/>
        <a:lstStyle/>
        <a:p>
          <a:endParaRPr lang="en-US"/>
        </a:p>
      </dgm:t>
    </dgm:pt>
    <dgm:pt modelId="{A7D02C78-97FB-48E0-AAA2-A5EEF2684BFA}">
      <dgm:prSet/>
      <dgm:spPr/>
      <dgm:t>
        <a:bodyPr/>
        <a:lstStyle/>
        <a:p>
          <a:r>
            <a:rPr lang="en-US"/>
            <a:t>AI Assisted Software Development</a:t>
          </a:r>
        </a:p>
      </dgm:t>
    </dgm:pt>
    <dgm:pt modelId="{CC385A04-2F97-40EB-A526-4490CFE85E10}" type="parTrans" cxnId="{32C21408-5933-4027-AAA7-4329FD6324EE}">
      <dgm:prSet/>
      <dgm:spPr/>
      <dgm:t>
        <a:bodyPr/>
        <a:lstStyle/>
        <a:p>
          <a:endParaRPr lang="en-US"/>
        </a:p>
      </dgm:t>
    </dgm:pt>
    <dgm:pt modelId="{7F8A3433-7A07-4FF2-901B-3CB786B1E3DF}" type="sibTrans" cxnId="{32C21408-5933-4027-AAA7-4329FD6324EE}">
      <dgm:prSet/>
      <dgm:spPr/>
      <dgm:t>
        <a:bodyPr/>
        <a:lstStyle/>
        <a:p>
          <a:endParaRPr lang="en-US"/>
        </a:p>
      </dgm:t>
    </dgm:pt>
    <dgm:pt modelId="{B06783FD-242F-4212-8B99-F82565760422}">
      <dgm:prSet/>
      <dgm:spPr/>
      <dgm:t>
        <a:bodyPr/>
        <a:lstStyle/>
        <a:p>
          <a:r>
            <a:rPr lang="en-US"/>
            <a:t>General Introduction to LLMs</a:t>
          </a:r>
        </a:p>
      </dgm:t>
    </dgm:pt>
    <dgm:pt modelId="{8DADE75C-745F-41A0-B229-9172860CB9CC}" type="parTrans" cxnId="{8186F13B-1E8D-4F23-ACF9-50C0BE7E9EBF}">
      <dgm:prSet/>
      <dgm:spPr/>
      <dgm:t>
        <a:bodyPr/>
        <a:lstStyle/>
        <a:p>
          <a:endParaRPr lang="en-US"/>
        </a:p>
      </dgm:t>
    </dgm:pt>
    <dgm:pt modelId="{C2F4285E-2584-4856-8887-E3EF9BFF494C}" type="sibTrans" cxnId="{8186F13B-1E8D-4F23-ACF9-50C0BE7E9EBF}">
      <dgm:prSet/>
      <dgm:spPr/>
      <dgm:t>
        <a:bodyPr/>
        <a:lstStyle/>
        <a:p>
          <a:endParaRPr lang="en-US"/>
        </a:p>
      </dgm:t>
    </dgm:pt>
    <dgm:pt modelId="{5A8573C4-22E2-48E1-A358-77D87716CB71}">
      <dgm:prSet/>
      <dgm:spPr/>
      <dgm:t>
        <a:bodyPr/>
        <a:lstStyle/>
        <a:p>
          <a:r>
            <a:rPr lang="en-US"/>
            <a:t>LLM Architecture for Code Generation</a:t>
          </a:r>
        </a:p>
      </dgm:t>
    </dgm:pt>
    <dgm:pt modelId="{366A4137-EDEC-4874-972E-151CDB779FF6}" type="parTrans" cxnId="{491B26A7-8D54-414C-86C4-278D8D0C7D38}">
      <dgm:prSet/>
      <dgm:spPr/>
      <dgm:t>
        <a:bodyPr/>
        <a:lstStyle/>
        <a:p>
          <a:endParaRPr lang="en-US"/>
        </a:p>
      </dgm:t>
    </dgm:pt>
    <dgm:pt modelId="{570DEE4B-BA90-455B-95F3-3FCEF5039E14}" type="sibTrans" cxnId="{491B26A7-8D54-414C-86C4-278D8D0C7D38}">
      <dgm:prSet/>
      <dgm:spPr/>
      <dgm:t>
        <a:bodyPr/>
        <a:lstStyle/>
        <a:p>
          <a:endParaRPr lang="en-US"/>
        </a:p>
      </dgm:t>
    </dgm:pt>
    <dgm:pt modelId="{93C533A5-AD2B-4CE2-A724-BA1867FF46BA}">
      <dgm:prSet/>
      <dgm:spPr/>
      <dgm:t>
        <a:bodyPr/>
        <a:lstStyle/>
        <a:p>
          <a:r>
            <a:rPr lang="en-US"/>
            <a:t>GitHub Copilot for Teams: Key Considerations for Adoption</a:t>
          </a:r>
        </a:p>
      </dgm:t>
    </dgm:pt>
    <dgm:pt modelId="{2094D5E2-4DDA-47DA-BDF6-B797725C758A}" type="parTrans" cxnId="{08B3D6F1-EB5B-442E-A634-31E1944ED3ED}">
      <dgm:prSet/>
      <dgm:spPr/>
      <dgm:t>
        <a:bodyPr/>
        <a:lstStyle/>
        <a:p>
          <a:endParaRPr lang="en-US"/>
        </a:p>
      </dgm:t>
    </dgm:pt>
    <dgm:pt modelId="{BB029509-DFEA-4D1A-9276-E9C7B69C5C0C}" type="sibTrans" cxnId="{08B3D6F1-EB5B-442E-A634-31E1944ED3ED}">
      <dgm:prSet/>
      <dgm:spPr/>
      <dgm:t>
        <a:bodyPr/>
        <a:lstStyle/>
        <a:p>
          <a:endParaRPr lang="en-US"/>
        </a:p>
      </dgm:t>
    </dgm:pt>
    <dgm:pt modelId="{BB287261-EB5C-4AF7-ACA5-D40ED38BA7A9}">
      <dgm:prSet/>
      <dgm:spPr/>
      <dgm:t>
        <a:bodyPr/>
        <a:lstStyle/>
        <a:p>
          <a:r>
            <a:rPr lang="en-US"/>
            <a:t>GitHub Copilot Overview</a:t>
          </a:r>
        </a:p>
      </dgm:t>
    </dgm:pt>
    <dgm:pt modelId="{350EB5B6-E65F-4B9B-8A32-AA40C51EA2F1}" type="parTrans" cxnId="{598AC1C3-AD2D-4011-84E6-4145198CEFC0}">
      <dgm:prSet/>
      <dgm:spPr/>
      <dgm:t>
        <a:bodyPr/>
        <a:lstStyle/>
        <a:p>
          <a:endParaRPr lang="en-US"/>
        </a:p>
      </dgm:t>
    </dgm:pt>
    <dgm:pt modelId="{D76B7B15-FA68-444D-B518-2895A6864A86}" type="sibTrans" cxnId="{598AC1C3-AD2D-4011-84E6-4145198CEFC0}">
      <dgm:prSet/>
      <dgm:spPr/>
      <dgm:t>
        <a:bodyPr/>
        <a:lstStyle/>
        <a:p>
          <a:endParaRPr lang="en-US"/>
        </a:p>
      </dgm:t>
    </dgm:pt>
    <dgm:pt modelId="{DD463EAE-ADF9-4A99-85FD-1C90C9A27FF9}">
      <dgm:prSet/>
      <dgm:spPr/>
      <dgm:t>
        <a:bodyPr/>
        <a:lstStyle/>
        <a:p>
          <a:r>
            <a:rPr lang="en-US"/>
            <a:t>Hands-On with GitHub Copilot</a:t>
          </a:r>
        </a:p>
      </dgm:t>
    </dgm:pt>
    <dgm:pt modelId="{777F32F0-6021-4B91-A8CF-6166746FAF37}" type="parTrans" cxnId="{C104F695-B861-4F83-973C-53F72F349F11}">
      <dgm:prSet/>
      <dgm:spPr/>
      <dgm:t>
        <a:bodyPr/>
        <a:lstStyle/>
        <a:p>
          <a:endParaRPr lang="en-US"/>
        </a:p>
      </dgm:t>
    </dgm:pt>
    <dgm:pt modelId="{5EEAB2E9-83CA-4637-BCF1-28882BC521B5}" type="sibTrans" cxnId="{C104F695-B861-4F83-973C-53F72F349F11}">
      <dgm:prSet/>
      <dgm:spPr/>
      <dgm:t>
        <a:bodyPr/>
        <a:lstStyle/>
        <a:p>
          <a:endParaRPr lang="en-US"/>
        </a:p>
      </dgm:t>
    </dgm:pt>
    <dgm:pt modelId="{5D516CA3-0EFB-406A-9775-9A506D7E046E}">
      <dgm:prSet/>
      <dgm:spPr/>
      <dgm:t>
        <a:bodyPr/>
        <a:lstStyle/>
        <a:p>
          <a:r>
            <a:rPr lang="en-US"/>
            <a:t>Vibe Coding with Copilot</a:t>
          </a:r>
        </a:p>
      </dgm:t>
    </dgm:pt>
    <dgm:pt modelId="{465410FD-3646-4D68-8123-004BDD0EBC0E}" type="parTrans" cxnId="{94B1FE2E-7AA8-4857-A8BC-3094959F70AC}">
      <dgm:prSet/>
      <dgm:spPr/>
      <dgm:t>
        <a:bodyPr/>
        <a:lstStyle/>
        <a:p>
          <a:endParaRPr lang="en-US"/>
        </a:p>
      </dgm:t>
    </dgm:pt>
    <dgm:pt modelId="{D5CAD8C7-F68E-47DB-9A4F-D338C9C62666}" type="sibTrans" cxnId="{94B1FE2E-7AA8-4857-A8BC-3094959F70AC}">
      <dgm:prSet/>
      <dgm:spPr/>
      <dgm:t>
        <a:bodyPr/>
        <a:lstStyle/>
        <a:p>
          <a:endParaRPr lang="en-US"/>
        </a:p>
      </dgm:t>
    </dgm:pt>
    <dgm:pt modelId="{0181DA28-EB27-4761-804B-B376FF9C80AE}" type="pres">
      <dgm:prSet presAssocID="{078E72EE-1E90-466C-9655-CAA4DCA5B467}" presName="Name0" presStyleCnt="0">
        <dgm:presLayoutVars>
          <dgm:dir/>
          <dgm:resizeHandles val="exact"/>
        </dgm:presLayoutVars>
      </dgm:prSet>
      <dgm:spPr/>
    </dgm:pt>
    <dgm:pt modelId="{B6E7108D-565B-4BD3-8673-DEDFD9DF187E}" type="pres">
      <dgm:prSet presAssocID="{E3BF8F47-9F39-4A87-BBDD-AE5617AFAAE2}" presName="node" presStyleLbl="node1" presStyleIdx="0" presStyleCnt="8">
        <dgm:presLayoutVars>
          <dgm:bulletEnabled val="1"/>
        </dgm:presLayoutVars>
      </dgm:prSet>
      <dgm:spPr/>
    </dgm:pt>
    <dgm:pt modelId="{0846B5C6-F0F4-47DC-8F81-AEAA1A5A6FCB}" type="pres">
      <dgm:prSet presAssocID="{C33DF3A4-CA3D-4E61-AB29-EAB949E0AD92}" presName="sibTrans" presStyleLbl="sibTrans1D1" presStyleIdx="0" presStyleCnt="7"/>
      <dgm:spPr/>
    </dgm:pt>
    <dgm:pt modelId="{48777882-6825-481E-A806-08022F309CE8}" type="pres">
      <dgm:prSet presAssocID="{C33DF3A4-CA3D-4E61-AB29-EAB949E0AD92}" presName="connectorText" presStyleLbl="sibTrans1D1" presStyleIdx="0" presStyleCnt="7"/>
      <dgm:spPr/>
    </dgm:pt>
    <dgm:pt modelId="{A1FFE56D-7BD1-45EB-A3B0-6E4CB5355EFD}" type="pres">
      <dgm:prSet presAssocID="{A7D02C78-97FB-48E0-AAA2-A5EEF2684BFA}" presName="node" presStyleLbl="node1" presStyleIdx="1" presStyleCnt="8">
        <dgm:presLayoutVars>
          <dgm:bulletEnabled val="1"/>
        </dgm:presLayoutVars>
      </dgm:prSet>
      <dgm:spPr/>
    </dgm:pt>
    <dgm:pt modelId="{1AD9240B-D591-4C47-B218-9C24559A23FE}" type="pres">
      <dgm:prSet presAssocID="{7F8A3433-7A07-4FF2-901B-3CB786B1E3DF}" presName="sibTrans" presStyleLbl="sibTrans1D1" presStyleIdx="1" presStyleCnt="7"/>
      <dgm:spPr/>
    </dgm:pt>
    <dgm:pt modelId="{513E6C93-C932-4871-9AB5-AE1341AD715A}" type="pres">
      <dgm:prSet presAssocID="{7F8A3433-7A07-4FF2-901B-3CB786B1E3DF}" presName="connectorText" presStyleLbl="sibTrans1D1" presStyleIdx="1" presStyleCnt="7"/>
      <dgm:spPr/>
    </dgm:pt>
    <dgm:pt modelId="{AB6D64DC-8047-443D-8A31-58CC13B9D383}" type="pres">
      <dgm:prSet presAssocID="{B06783FD-242F-4212-8B99-F82565760422}" presName="node" presStyleLbl="node1" presStyleIdx="2" presStyleCnt="8">
        <dgm:presLayoutVars>
          <dgm:bulletEnabled val="1"/>
        </dgm:presLayoutVars>
      </dgm:prSet>
      <dgm:spPr/>
    </dgm:pt>
    <dgm:pt modelId="{7AA5533A-EDAF-46AD-98E4-6AC89ED97F51}" type="pres">
      <dgm:prSet presAssocID="{C2F4285E-2584-4856-8887-E3EF9BFF494C}" presName="sibTrans" presStyleLbl="sibTrans1D1" presStyleIdx="2" presStyleCnt="7"/>
      <dgm:spPr/>
    </dgm:pt>
    <dgm:pt modelId="{03FBCC37-9168-4CB0-B1D8-9C1B24818596}" type="pres">
      <dgm:prSet presAssocID="{C2F4285E-2584-4856-8887-E3EF9BFF494C}" presName="connectorText" presStyleLbl="sibTrans1D1" presStyleIdx="2" presStyleCnt="7"/>
      <dgm:spPr/>
    </dgm:pt>
    <dgm:pt modelId="{4EA28538-4BF0-4C5C-98B8-6E70E4E44164}" type="pres">
      <dgm:prSet presAssocID="{5A8573C4-22E2-48E1-A358-77D87716CB71}" presName="node" presStyleLbl="node1" presStyleIdx="3" presStyleCnt="8">
        <dgm:presLayoutVars>
          <dgm:bulletEnabled val="1"/>
        </dgm:presLayoutVars>
      </dgm:prSet>
      <dgm:spPr/>
    </dgm:pt>
    <dgm:pt modelId="{01EC7479-A7CE-4CBB-98A6-58413C3FDC5B}" type="pres">
      <dgm:prSet presAssocID="{570DEE4B-BA90-455B-95F3-3FCEF5039E14}" presName="sibTrans" presStyleLbl="sibTrans1D1" presStyleIdx="3" presStyleCnt="7"/>
      <dgm:spPr/>
    </dgm:pt>
    <dgm:pt modelId="{5797C131-9160-4B80-AD3B-A8F742F7F2BF}" type="pres">
      <dgm:prSet presAssocID="{570DEE4B-BA90-455B-95F3-3FCEF5039E14}" presName="connectorText" presStyleLbl="sibTrans1D1" presStyleIdx="3" presStyleCnt="7"/>
      <dgm:spPr/>
    </dgm:pt>
    <dgm:pt modelId="{98AE2357-F7A5-4CC9-A154-4BE4F723655D}" type="pres">
      <dgm:prSet presAssocID="{93C533A5-AD2B-4CE2-A724-BA1867FF46BA}" presName="node" presStyleLbl="node1" presStyleIdx="4" presStyleCnt="8">
        <dgm:presLayoutVars>
          <dgm:bulletEnabled val="1"/>
        </dgm:presLayoutVars>
      </dgm:prSet>
      <dgm:spPr/>
    </dgm:pt>
    <dgm:pt modelId="{0359592B-7BFC-47BC-89DA-6E33CAC9EFB3}" type="pres">
      <dgm:prSet presAssocID="{BB029509-DFEA-4D1A-9276-E9C7B69C5C0C}" presName="sibTrans" presStyleLbl="sibTrans1D1" presStyleIdx="4" presStyleCnt="7"/>
      <dgm:spPr/>
    </dgm:pt>
    <dgm:pt modelId="{D5B4D64C-E412-4EAE-BE90-F39DE23CD5D4}" type="pres">
      <dgm:prSet presAssocID="{BB029509-DFEA-4D1A-9276-E9C7B69C5C0C}" presName="connectorText" presStyleLbl="sibTrans1D1" presStyleIdx="4" presStyleCnt="7"/>
      <dgm:spPr/>
    </dgm:pt>
    <dgm:pt modelId="{2F0F9CB8-6173-45B1-B82F-DB885C62313E}" type="pres">
      <dgm:prSet presAssocID="{BB287261-EB5C-4AF7-ACA5-D40ED38BA7A9}" presName="node" presStyleLbl="node1" presStyleIdx="5" presStyleCnt="8">
        <dgm:presLayoutVars>
          <dgm:bulletEnabled val="1"/>
        </dgm:presLayoutVars>
      </dgm:prSet>
      <dgm:spPr/>
    </dgm:pt>
    <dgm:pt modelId="{CCC6A3C7-8078-4E96-BF5A-7661AFCE6B09}" type="pres">
      <dgm:prSet presAssocID="{D76B7B15-FA68-444D-B518-2895A6864A86}" presName="sibTrans" presStyleLbl="sibTrans1D1" presStyleIdx="5" presStyleCnt="7"/>
      <dgm:spPr/>
    </dgm:pt>
    <dgm:pt modelId="{D00B6FF7-D079-4555-BBA0-8F1055192105}" type="pres">
      <dgm:prSet presAssocID="{D76B7B15-FA68-444D-B518-2895A6864A86}" presName="connectorText" presStyleLbl="sibTrans1D1" presStyleIdx="5" presStyleCnt="7"/>
      <dgm:spPr/>
    </dgm:pt>
    <dgm:pt modelId="{F410F55C-4BF7-4FE8-94DA-75D1439EF56C}" type="pres">
      <dgm:prSet presAssocID="{DD463EAE-ADF9-4A99-85FD-1C90C9A27FF9}" presName="node" presStyleLbl="node1" presStyleIdx="6" presStyleCnt="8">
        <dgm:presLayoutVars>
          <dgm:bulletEnabled val="1"/>
        </dgm:presLayoutVars>
      </dgm:prSet>
      <dgm:spPr/>
    </dgm:pt>
    <dgm:pt modelId="{090537FF-42A5-4D30-8BAB-D0C8F5240A81}" type="pres">
      <dgm:prSet presAssocID="{5EEAB2E9-83CA-4637-BCF1-28882BC521B5}" presName="sibTrans" presStyleLbl="sibTrans1D1" presStyleIdx="6" presStyleCnt="7"/>
      <dgm:spPr/>
    </dgm:pt>
    <dgm:pt modelId="{0B07C1B7-3595-43DF-86CB-E222E379276B}" type="pres">
      <dgm:prSet presAssocID="{5EEAB2E9-83CA-4637-BCF1-28882BC521B5}" presName="connectorText" presStyleLbl="sibTrans1D1" presStyleIdx="6" presStyleCnt="7"/>
      <dgm:spPr/>
    </dgm:pt>
    <dgm:pt modelId="{48010D98-457F-4956-9629-8E8CF67FD9D9}" type="pres">
      <dgm:prSet presAssocID="{5D516CA3-0EFB-406A-9775-9A506D7E046E}" presName="node" presStyleLbl="node1" presStyleIdx="7" presStyleCnt="8">
        <dgm:presLayoutVars>
          <dgm:bulletEnabled val="1"/>
        </dgm:presLayoutVars>
      </dgm:prSet>
      <dgm:spPr/>
    </dgm:pt>
  </dgm:ptLst>
  <dgm:cxnLst>
    <dgm:cxn modelId="{73658607-CFB9-49EB-90E5-D73D396648F9}" type="presOf" srcId="{C2F4285E-2584-4856-8887-E3EF9BFF494C}" destId="{03FBCC37-9168-4CB0-B1D8-9C1B24818596}" srcOrd="1" destOrd="0" presId="urn:microsoft.com/office/officeart/2016/7/layout/RepeatingBendingProcessNew"/>
    <dgm:cxn modelId="{32C21408-5933-4027-AAA7-4329FD6324EE}" srcId="{078E72EE-1E90-466C-9655-CAA4DCA5B467}" destId="{A7D02C78-97FB-48E0-AAA2-A5EEF2684BFA}" srcOrd="1" destOrd="0" parTransId="{CC385A04-2F97-40EB-A526-4490CFE85E10}" sibTransId="{7F8A3433-7A07-4FF2-901B-3CB786B1E3DF}"/>
    <dgm:cxn modelId="{F5DD591B-8B65-48BC-85FA-36B7BBD97D38}" type="presOf" srcId="{BB029509-DFEA-4D1A-9276-E9C7B69C5C0C}" destId="{0359592B-7BFC-47BC-89DA-6E33CAC9EFB3}" srcOrd="0" destOrd="0" presId="urn:microsoft.com/office/officeart/2016/7/layout/RepeatingBendingProcessNew"/>
    <dgm:cxn modelId="{96F8BE1C-B6E0-4BBD-858C-5D576E98FFBA}" srcId="{078E72EE-1E90-466C-9655-CAA4DCA5B467}" destId="{E3BF8F47-9F39-4A87-BBDD-AE5617AFAAE2}" srcOrd="0" destOrd="0" parTransId="{9E313B6B-0BEF-4AD8-85FA-5CEB69503B76}" sibTransId="{C33DF3A4-CA3D-4E61-AB29-EAB949E0AD92}"/>
    <dgm:cxn modelId="{76CA1026-A76E-4BBD-9D3F-740CD5370CD9}" type="presOf" srcId="{5EEAB2E9-83CA-4637-BCF1-28882BC521B5}" destId="{090537FF-42A5-4D30-8BAB-D0C8F5240A81}" srcOrd="0" destOrd="0" presId="urn:microsoft.com/office/officeart/2016/7/layout/RepeatingBendingProcessNew"/>
    <dgm:cxn modelId="{94B1FE2E-7AA8-4857-A8BC-3094959F70AC}" srcId="{078E72EE-1E90-466C-9655-CAA4DCA5B467}" destId="{5D516CA3-0EFB-406A-9775-9A506D7E046E}" srcOrd="7" destOrd="0" parTransId="{465410FD-3646-4D68-8123-004BDD0EBC0E}" sibTransId="{D5CAD8C7-F68E-47DB-9A4F-D338C9C62666}"/>
    <dgm:cxn modelId="{2B125534-DFEB-4502-9D08-315D4CC251B3}" type="presOf" srcId="{5EEAB2E9-83CA-4637-BCF1-28882BC521B5}" destId="{0B07C1B7-3595-43DF-86CB-E222E379276B}" srcOrd="1" destOrd="0" presId="urn:microsoft.com/office/officeart/2016/7/layout/RepeatingBendingProcessNew"/>
    <dgm:cxn modelId="{8186F13B-1E8D-4F23-ACF9-50C0BE7E9EBF}" srcId="{078E72EE-1E90-466C-9655-CAA4DCA5B467}" destId="{B06783FD-242F-4212-8B99-F82565760422}" srcOrd="2" destOrd="0" parTransId="{8DADE75C-745F-41A0-B229-9172860CB9CC}" sibTransId="{C2F4285E-2584-4856-8887-E3EF9BFF494C}"/>
    <dgm:cxn modelId="{30662A5C-9C8D-4201-A43E-D8E74F943CAA}" type="presOf" srcId="{D76B7B15-FA68-444D-B518-2895A6864A86}" destId="{D00B6FF7-D079-4555-BBA0-8F1055192105}" srcOrd="1" destOrd="0" presId="urn:microsoft.com/office/officeart/2016/7/layout/RepeatingBendingProcessNew"/>
    <dgm:cxn modelId="{74161043-A99F-4E6B-B9B8-18921F7CA476}" type="presOf" srcId="{93C533A5-AD2B-4CE2-A724-BA1867FF46BA}" destId="{98AE2357-F7A5-4CC9-A154-4BE4F723655D}" srcOrd="0" destOrd="0" presId="urn:microsoft.com/office/officeart/2016/7/layout/RepeatingBendingProcessNew"/>
    <dgm:cxn modelId="{E4F58943-81E1-4EDA-BCA4-C4487F086A63}" type="presOf" srcId="{BB029509-DFEA-4D1A-9276-E9C7B69C5C0C}" destId="{D5B4D64C-E412-4EAE-BE90-F39DE23CD5D4}" srcOrd="1" destOrd="0" presId="urn:microsoft.com/office/officeart/2016/7/layout/RepeatingBendingProcessNew"/>
    <dgm:cxn modelId="{4BFA474C-28EA-4440-925C-7923DBD8024E}" type="presOf" srcId="{5A8573C4-22E2-48E1-A358-77D87716CB71}" destId="{4EA28538-4BF0-4C5C-98B8-6E70E4E44164}" srcOrd="0" destOrd="0" presId="urn:microsoft.com/office/officeart/2016/7/layout/RepeatingBendingProcessNew"/>
    <dgm:cxn modelId="{A5D5B66D-6D22-488C-A134-3F8EB66AF0DD}" type="presOf" srcId="{7F8A3433-7A07-4FF2-901B-3CB786B1E3DF}" destId="{513E6C93-C932-4871-9AB5-AE1341AD715A}" srcOrd="1" destOrd="0" presId="urn:microsoft.com/office/officeart/2016/7/layout/RepeatingBendingProcessNew"/>
    <dgm:cxn modelId="{7A1D8171-B731-4C5E-8204-D6515D803790}" type="presOf" srcId="{E3BF8F47-9F39-4A87-BBDD-AE5617AFAAE2}" destId="{B6E7108D-565B-4BD3-8673-DEDFD9DF187E}" srcOrd="0" destOrd="0" presId="urn:microsoft.com/office/officeart/2016/7/layout/RepeatingBendingProcessNew"/>
    <dgm:cxn modelId="{699B8376-6E50-44A0-A037-C09B941D272C}" type="presOf" srcId="{5D516CA3-0EFB-406A-9775-9A506D7E046E}" destId="{48010D98-457F-4956-9629-8E8CF67FD9D9}" srcOrd="0" destOrd="0" presId="urn:microsoft.com/office/officeart/2016/7/layout/RepeatingBendingProcessNew"/>
    <dgm:cxn modelId="{2C12E992-57EE-4BEE-9FF5-B2403AF847AE}" type="presOf" srcId="{C33DF3A4-CA3D-4E61-AB29-EAB949E0AD92}" destId="{0846B5C6-F0F4-47DC-8F81-AEAA1A5A6FCB}" srcOrd="0" destOrd="0" presId="urn:microsoft.com/office/officeart/2016/7/layout/RepeatingBendingProcessNew"/>
    <dgm:cxn modelId="{C104F695-B861-4F83-973C-53F72F349F11}" srcId="{078E72EE-1E90-466C-9655-CAA4DCA5B467}" destId="{DD463EAE-ADF9-4A99-85FD-1C90C9A27FF9}" srcOrd="6" destOrd="0" parTransId="{777F32F0-6021-4B91-A8CF-6166746FAF37}" sibTransId="{5EEAB2E9-83CA-4637-BCF1-28882BC521B5}"/>
    <dgm:cxn modelId="{94A4EE99-3B06-447F-91F1-25833E45FEAA}" type="presOf" srcId="{570DEE4B-BA90-455B-95F3-3FCEF5039E14}" destId="{01EC7479-A7CE-4CBB-98A6-58413C3FDC5B}" srcOrd="0" destOrd="0" presId="urn:microsoft.com/office/officeart/2016/7/layout/RepeatingBendingProcessNew"/>
    <dgm:cxn modelId="{41F2AA9C-5097-4A39-A14D-03DDABC42540}" type="presOf" srcId="{7F8A3433-7A07-4FF2-901B-3CB786B1E3DF}" destId="{1AD9240B-D591-4C47-B218-9C24559A23FE}" srcOrd="0" destOrd="0" presId="urn:microsoft.com/office/officeart/2016/7/layout/RepeatingBendingProcessNew"/>
    <dgm:cxn modelId="{491B26A7-8D54-414C-86C4-278D8D0C7D38}" srcId="{078E72EE-1E90-466C-9655-CAA4DCA5B467}" destId="{5A8573C4-22E2-48E1-A358-77D87716CB71}" srcOrd="3" destOrd="0" parTransId="{366A4137-EDEC-4874-972E-151CDB779FF6}" sibTransId="{570DEE4B-BA90-455B-95F3-3FCEF5039E14}"/>
    <dgm:cxn modelId="{F6A81BB3-1025-4190-9DC2-AF891F6973EB}" type="presOf" srcId="{D76B7B15-FA68-444D-B518-2895A6864A86}" destId="{CCC6A3C7-8078-4E96-BF5A-7661AFCE6B09}" srcOrd="0" destOrd="0" presId="urn:microsoft.com/office/officeart/2016/7/layout/RepeatingBendingProcessNew"/>
    <dgm:cxn modelId="{598AC1C3-AD2D-4011-84E6-4145198CEFC0}" srcId="{078E72EE-1E90-466C-9655-CAA4DCA5B467}" destId="{BB287261-EB5C-4AF7-ACA5-D40ED38BA7A9}" srcOrd="5" destOrd="0" parTransId="{350EB5B6-E65F-4B9B-8A32-AA40C51EA2F1}" sibTransId="{D76B7B15-FA68-444D-B518-2895A6864A86}"/>
    <dgm:cxn modelId="{5B07D8CF-ADF1-4448-A639-46EE9830111A}" type="presOf" srcId="{C33DF3A4-CA3D-4E61-AB29-EAB949E0AD92}" destId="{48777882-6825-481E-A806-08022F309CE8}" srcOrd="1" destOrd="0" presId="urn:microsoft.com/office/officeart/2016/7/layout/RepeatingBendingProcessNew"/>
    <dgm:cxn modelId="{1F60A5D6-FE82-4EDA-A589-735F0901E3AE}" type="presOf" srcId="{078E72EE-1E90-466C-9655-CAA4DCA5B467}" destId="{0181DA28-EB27-4761-804B-B376FF9C80AE}" srcOrd="0" destOrd="0" presId="urn:microsoft.com/office/officeart/2016/7/layout/RepeatingBendingProcessNew"/>
    <dgm:cxn modelId="{0AC09DD8-0A91-4BB4-8EBB-8DA51EB66645}" type="presOf" srcId="{DD463EAE-ADF9-4A99-85FD-1C90C9A27FF9}" destId="{F410F55C-4BF7-4FE8-94DA-75D1439EF56C}" srcOrd="0" destOrd="0" presId="urn:microsoft.com/office/officeart/2016/7/layout/RepeatingBendingProcessNew"/>
    <dgm:cxn modelId="{D63607EB-F951-4D2E-ADAA-2E97F79AD2C2}" type="presOf" srcId="{C2F4285E-2584-4856-8887-E3EF9BFF494C}" destId="{7AA5533A-EDAF-46AD-98E4-6AC89ED97F51}" srcOrd="0" destOrd="0" presId="urn:microsoft.com/office/officeart/2016/7/layout/RepeatingBendingProcessNew"/>
    <dgm:cxn modelId="{6A0129EE-1B2C-4902-AB1E-F535E60875C2}" type="presOf" srcId="{B06783FD-242F-4212-8B99-F82565760422}" destId="{AB6D64DC-8047-443D-8A31-58CC13B9D383}" srcOrd="0" destOrd="0" presId="urn:microsoft.com/office/officeart/2016/7/layout/RepeatingBendingProcessNew"/>
    <dgm:cxn modelId="{5D0397F0-0344-4B9E-98AC-89086361430F}" type="presOf" srcId="{A7D02C78-97FB-48E0-AAA2-A5EEF2684BFA}" destId="{A1FFE56D-7BD1-45EB-A3B0-6E4CB5355EFD}" srcOrd="0" destOrd="0" presId="urn:microsoft.com/office/officeart/2016/7/layout/RepeatingBendingProcessNew"/>
    <dgm:cxn modelId="{08B3D6F1-EB5B-442E-A634-31E1944ED3ED}" srcId="{078E72EE-1E90-466C-9655-CAA4DCA5B467}" destId="{93C533A5-AD2B-4CE2-A724-BA1867FF46BA}" srcOrd="4" destOrd="0" parTransId="{2094D5E2-4DDA-47DA-BDF6-B797725C758A}" sibTransId="{BB029509-DFEA-4D1A-9276-E9C7B69C5C0C}"/>
    <dgm:cxn modelId="{BBAAF4F3-7B73-434A-8EB7-420C654923F2}" type="presOf" srcId="{BB287261-EB5C-4AF7-ACA5-D40ED38BA7A9}" destId="{2F0F9CB8-6173-45B1-B82F-DB885C62313E}" srcOrd="0" destOrd="0" presId="urn:microsoft.com/office/officeart/2016/7/layout/RepeatingBendingProcessNew"/>
    <dgm:cxn modelId="{C921EAFC-44E6-4690-A88E-E4887341EBC8}" type="presOf" srcId="{570DEE4B-BA90-455B-95F3-3FCEF5039E14}" destId="{5797C131-9160-4B80-AD3B-A8F742F7F2BF}" srcOrd="1" destOrd="0" presId="urn:microsoft.com/office/officeart/2016/7/layout/RepeatingBendingProcessNew"/>
    <dgm:cxn modelId="{164F29B0-D020-421A-AEA8-7CA3F754A03C}" type="presParOf" srcId="{0181DA28-EB27-4761-804B-B376FF9C80AE}" destId="{B6E7108D-565B-4BD3-8673-DEDFD9DF187E}" srcOrd="0" destOrd="0" presId="urn:microsoft.com/office/officeart/2016/7/layout/RepeatingBendingProcessNew"/>
    <dgm:cxn modelId="{CD0CD353-AF22-4B22-9A6A-84C2A6412467}" type="presParOf" srcId="{0181DA28-EB27-4761-804B-B376FF9C80AE}" destId="{0846B5C6-F0F4-47DC-8F81-AEAA1A5A6FCB}" srcOrd="1" destOrd="0" presId="urn:microsoft.com/office/officeart/2016/7/layout/RepeatingBendingProcessNew"/>
    <dgm:cxn modelId="{76B2DB2C-68FC-4FB3-8EE3-B0EB7F7CE601}" type="presParOf" srcId="{0846B5C6-F0F4-47DC-8F81-AEAA1A5A6FCB}" destId="{48777882-6825-481E-A806-08022F309CE8}" srcOrd="0" destOrd="0" presId="urn:microsoft.com/office/officeart/2016/7/layout/RepeatingBendingProcessNew"/>
    <dgm:cxn modelId="{996F5FA9-6C22-4B67-A447-D011DBCC985B}" type="presParOf" srcId="{0181DA28-EB27-4761-804B-B376FF9C80AE}" destId="{A1FFE56D-7BD1-45EB-A3B0-6E4CB5355EFD}" srcOrd="2" destOrd="0" presId="urn:microsoft.com/office/officeart/2016/7/layout/RepeatingBendingProcessNew"/>
    <dgm:cxn modelId="{6B0F7210-3D2F-474A-B74A-069C1387F471}" type="presParOf" srcId="{0181DA28-EB27-4761-804B-B376FF9C80AE}" destId="{1AD9240B-D591-4C47-B218-9C24559A23FE}" srcOrd="3" destOrd="0" presId="urn:microsoft.com/office/officeart/2016/7/layout/RepeatingBendingProcessNew"/>
    <dgm:cxn modelId="{9C62B25C-2D47-4DF9-BA78-D2D4A1C8ECC1}" type="presParOf" srcId="{1AD9240B-D591-4C47-B218-9C24559A23FE}" destId="{513E6C93-C932-4871-9AB5-AE1341AD715A}" srcOrd="0" destOrd="0" presId="urn:microsoft.com/office/officeart/2016/7/layout/RepeatingBendingProcessNew"/>
    <dgm:cxn modelId="{E6BEC66B-D2F9-467A-8C48-AFDD2E76A331}" type="presParOf" srcId="{0181DA28-EB27-4761-804B-B376FF9C80AE}" destId="{AB6D64DC-8047-443D-8A31-58CC13B9D383}" srcOrd="4" destOrd="0" presId="urn:microsoft.com/office/officeart/2016/7/layout/RepeatingBendingProcessNew"/>
    <dgm:cxn modelId="{7DAEC7E0-1CE7-4023-8704-E5C3055F6AF8}" type="presParOf" srcId="{0181DA28-EB27-4761-804B-B376FF9C80AE}" destId="{7AA5533A-EDAF-46AD-98E4-6AC89ED97F51}" srcOrd="5" destOrd="0" presId="urn:microsoft.com/office/officeart/2016/7/layout/RepeatingBendingProcessNew"/>
    <dgm:cxn modelId="{CE8E95A7-D7DF-4480-8557-96464493F77A}" type="presParOf" srcId="{7AA5533A-EDAF-46AD-98E4-6AC89ED97F51}" destId="{03FBCC37-9168-4CB0-B1D8-9C1B24818596}" srcOrd="0" destOrd="0" presId="urn:microsoft.com/office/officeart/2016/7/layout/RepeatingBendingProcessNew"/>
    <dgm:cxn modelId="{50AF6C1A-83EB-4F7C-B238-905A88A49F63}" type="presParOf" srcId="{0181DA28-EB27-4761-804B-B376FF9C80AE}" destId="{4EA28538-4BF0-4C5C-98B8-6E70E4E44164}" srcOrd="6" destOrd="0" presId="urn:microsoft.com/office/officeart/2016/7/layout/RepeatingBendingProcessNew"/>
    <dgm:cxn modelId="{AA2DC948-46AE-45B5-9251-242B949A2F20}" type="presParOf" srcId="{0181DA28-EB27-4761-804B-B376FF9C80AE}" destId="{01EC7479-A7CE-4CBB-98A6-58413C3FDC5B}" srcOrd="7" destOrd="0" presId="urn:microsoft.com/office/officeart/2016/7/layout/RepeatingBendingProcessNew"/>
    <dgm:cxn modelId="{73357E0C-58D7-4C65-9DC1-9639549684C9}" type="presParOf" srcId="{01EC7479-A7CE-4CBB-98A6-58413C3FDC5B}" destId="{5797C131-9160-4B80-AD3B-A8F742F7F2BF}" srcOrd="0" destOrd="0" presId="urn:microsoft.com/office/officeart/2016/7/layout/RepeatingBendingProcessNew"/>
    <dgm:cxn modelId="{F247F4A8-4594-4E95-855D-77081ECC34DF}" type="presParOf" srcId="{0181DA28-EB27-4761-804B-B376FF9C80AE}" destId="{98AE2357-F7A5-4CC9-A154-4BE4F723655D}" srcOrd="8" destOrd="0" presId="urn:microsoft.com/office/officeart/2016/7/layout/RepeatingBendingProcessNew"/>
    <dgm:cxn modelId="{C9D3BC0D-A2D9-42B7-8831-C4CA258BA66C}" type="presParOf" srcId="{0181DA28-EB27-4761-804B-B376FF9C80AE}" destId="{0359592B-7BFC-47BC-89DA-6E33CAC9EFB3}" srcOrd="9" destOrd="0" presId="urn:microsoft.com/office/officeart/2016/7/layout/RepeatingBendingProcessNew"/>
    <dgm:cxn modelId="{8A2922EE-9804-4BF1-BE62-135BAA3AD50D}" type="presParOf" srcId="{0359592B-7BFC-47BC-89DA-6E33CAC9EFB3}" destId="{D5B4D64C-E412-4EAE-BE90-F39DE23CD5D4}" srcOrd="0" destOrd="0" presId="urn:microsoft.com/office/officeart/2016/7/layout/RepeatingBendingProcessNew"/>
    <dgm:cxn modelId="{13CAF4AE-9C38-48C4-9759-B22A2833E7EA}" type="presParOf" srcId="{0181DA28-EB27-4761-804B-B376FF9C80AE}" destId="{2F0F9CB8-6173-45B1-B82F-DB885C62313E}" srcOrd="10" destOrd="0" presId="urn:microsoft.com/office/officeart/2016/7/layout/RepeatingBendingProcessNew"/>
    <dgm:cxn modelId="{10CE660F-1655-42B7-A793-94D639C5551E}" type="presParOf" srcId="{0181DA28-EB27-4761-804B-B376FF9C80AE}" destId="{CCC6A3C7-8078-4E96-BF5A-7661AFCE6B09}" srcOrd="11" destOrd="0" presId="urn:microsoft.com/office/officeart/2016/7/layout/RepeatingBendingProcessNew"/>
    <dgm:cxn modelId="{12B767D5-2B1B-47C1-ABC8-31DBEBD2E3AB}" type="presParOf" srcId="{CCC6A3C7-8078-4E96-BF5A-7661AFCE6B09}" destId="{D00B6FF7-D079-4555-BBA0-8F1055192105}" srcOrd="0" destOrd="0" presId="urn:microsoft.com/office/officeart/2016/7/layout/RepeatingBendingProcessNew"/>
    <dgm:cxn modelId="{CB5061A1-4AB4-4E3E-9615-D37C1A4E6D4F}" type="presParOf" srcId="{0181DA28-EB27-4761-804B-B376FF9C80AE}" destId="{F410F55C-4BF7-4FE8-94DA-75D1439EF56C}" srcOrd="12" destOrd="0" presId="urn:microsoft.com/office/officeart/2016/7/layout/RepeatingBendingProcessNew"/>
    <dgm:cxn modelId="{1F7F2C17-3B7B-4087-BBEB-1D9CED95755B}" type="presParOf" srcId="{0181DA28-EB27-4761-804B-B376FF9C80AE}" destId="{090537FF-42A5-4D30-8BAB-D0C8F5240A81}" srcOrd="13" destOrd="0" presId="urn:microsoft.com/office/officeart/2016/7/layout/RepeatingBendingProcessNew"/>
    <dgm:cxn modelId="{CA7851B1-D2B0-4C8D-BEFF-3A0E48847191}" type="presParOf" srcId="{090537FF-42A5-4D30-8BAB-D0C8F5240A81}" destId="{0B07C1B7-3595-43DF-86CB-E222E379276B}" srcOrd="0" destOrd="0" presId="urn:microsoft.com/office/officeart/2016/7/layout/RepeatingBendingProcessNew"/>
    <dgm:cxn modelId="{2918268E-20D2-4E27-AD52-E70155C88E20}" type="presParOf" srcId="{0181DA28-EB27-4761-804B-B376FF9C80AE}" destId="{48010D98-457F-4956-9629-8E8CF67FD9D9}"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C1A678-C6C8-4718-B5AC-67032F5750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5EEE61-265D-4924-A7E3-D421782E3B5A}">
      <dgm:prSet/>
      <dgm:spPr/>
      <dgm:t>
        <a:bodyPr/>
        <a:lstStyle/>
        <a:p>
          <a:r>
            <a:rPr lang="en-US" b="1"/>
            <a:t>Course Objective</a:t>
          </a:r>
          <a:r>
            <a:rPr lang="en-US"/>
            <a:t>: Understand how to manipulate Copilot into successfully modifying legacy codebases</a:t>
          </a:r>
        </a:p>
      </dgm:t>
    </dgm:pt>
    <dgm:pt modelId="{0344EF43-DA0D-494B-92A7-D34C0E46EB91}" type="parTrans" cxnId="{72A6F029-C91B-4BFB-B3BB-A070DB053FF8}">
      <dgm:prSet/>
      <dgm:spPr/>
      <dgm:t>
        <a:bodyPr/>
        <a:lstStyle/>
        <a:p>
          <a:endParaRPr lang="en-US"/>
        </a:p>
      </dgm:t>
    </dgm:pt>
    <dgm:pt modelId="{F9392CF0-8E08-4A82-BFDD-4983548ABCB2}" type="sibTrans" cxnId="{72A6F029-C91B-4BFB-B3BB-A070DB053FF8}">
      <dgm:prSet/>
      <dgm:spPr/>
      <dgm:t>
        <a:bodyPr/>
        <a:lstStyle/>
        <a:p>
          <a:endParaRPr lang="en-US"/>
        </a:p>
      </dgm:t>
    </dgm:pt>
    <dgm:pt modelId="{BC6A34C2-AD6A-43A0-A485-6AEA74F6B1CF}">
      <dgm:prSet/>
      <dgm:spPr/>
      <dgm:t>
        <a:bodyPr/>
        <a:lstStyle/>
        <a:p>
          <a:r>
            <a:rPr lang="en-US" b="1"/>
            <a:t>Course Perspective</a:t>
          </a:r>
          <a:r>
            <a:rPr lang="en-US"/>
            <a:t>: Focus on AI assistance and assisting the AI</a:t>
          </a:r>
        </a:p>
      </dgm:t>
    </dgm:pt>
    <dgm:pt modelId="{DAB23AF1-78D1-4436-AC54-B63FEEEADCF9}" type="parTrans" cxnId="{81FBB09A-DCFC-4352-8835-EC00B098D369}">
      <dgm:prSet/>
      <dgm:spPr/>
      <dgm:t>
        <a:bodyPr/>
        <a:lstStyle/>
        <a:p>
          <a:endParaRPr lang="en-US"/>
        </a:p>
      </dgm:t>
    </dgm:pt>
    <dgm:pt modelId="{DE52E6DA-4793-486E-988C-803FFD16495C}" type="sibTrans" cxnId="{81FBB09A-DCFC-4352-8835-EC00B098D369}">
      <dgm:prSet/>
      <dgm:spPr/>
      <dgm:t>
        <a:bodyPr/>
        <a:lstStyle/>
        <a:p>
          <a:endParaRPr lang="en-US"/>
        </a:p>
      </dgm:t>
    </dgm:pt>
    <dgm:pt modelId="{C1D16D01-4D15-449A-9D8F-AC4A90EE6F92}">
      <dgm:prSet/>
      <dgm:spPr/>
      <dgm:t>
        <a:bodyPr/>
        <a:lstStyle/>
        <a:p>
          <a:r>
            <a:rPr lang="en-US" dirty="0">
              <a:solidFill>
                <a:schemeClr val="bg1"/>
              </a:solidFill>
            </a:rPr>
            <a:t>Less emphasis on syntax</a:t>
          </a:r>
        </a:p>
      </dgm:t>
    </dgm:pt>
    <dgm:pt modelId="{0FD0140B-4CF2-45B6-A57D-30F241B24299}" type="parTrans" cxnId="{BF60B0FD-BF86-44FB-A758-130CCF4B66C0}">
      <dgm:prSet/>
      <dgm:spPr/>
      <dgm:t>
        <a:bodyPr/>
        <a:lstStyle/>
        <a:p>
          <a:endParaRPr lang="en-US"/>
        </a:p>
      </dgm:t>
    </dgm:pt>
    <dgm:pt modelId="{6650D574-0CF3-4011-A410-2834B9FE0937}" type="sibTrans" cxnId="{BF60B0FD-BF86-44FB-A758-130CCF4B66C0}">
      <dgm:prSet/>
      <dgm:spPr/>
      <dgm:t>
        <a:bodyPr/>
        <a:lstStyle/>
        <a:p>
          <a:endParaRPr lang="en-US"/>
        </a:p>
      </dgm:t>
    </dgm:pt>
    <dgm:pt modelId="{7DC65B01-47AE-4538-BF6D-E2197E069E2D}">
      <dgm:prSet/>
      <dgm:spPr/>
      <dgm:t>
        <a:bodyPr/>
        <a:lstStyle/>
        <a:p>
          <a:r>
            <a:rPr lang="en-US" dirty="0">
              <a:solidFill>
                <a:schemeClr val="bg1"/>
              </a:solidFill>
            </a:rPr>
            <a:t>More emphasis on architecture, design, code quality, refactoring</a:t>
          </a:r>
        </a:p>
      </dgm:t>
    </dgm:pt>
    <dgm:pt modelId="{20069670-89FE-4DB4-87AC-9B2140CE8E5B}" type="parTrans" cxnId="{8BBCD18D-7DE7-4CC5-A9B6-7D8E9EB94985}">
      <dgm:prSet/>
      <dgm:spPr/>
      <dgm:t>
        <a:bodyPr/>
        <a:lstStyle/>
        <a:p>
          <a:endParaRPr lang="en-US"/>
        </a:p>
      </dgm:t>
    </dgm:pt>
    <dgm:pt modelId="{127EEB94-8982-4CD6-86D2-9424C75854C1}" type="sibTrans" cxnId="{8BBCD18D-7DE7-4CC5-A9B6-7D8E9EB94985}">
      <dgm:prSet/>
      <dgm:spPr/>
      <dgm:t>
        <a:bodyPr/>
        <a:lstStyle/>
        <a:p>
          <a:endParaRPr lang="en-US"/>
        </a:p>
      </dgm:t>
    </dgm:pt>
    <dgm:pt modelId="{B4875A2D-0BC2-446E-BB58-07B6DBFBB703}">
      <dgm:prSet/>
      <dgm:spPr/>
      <dgm:t>
        <a:bodyPr/>
        <a:lstStyle/>
        <a:p>
          <a:r>
            <a:rPr lang="en-US" dirty="0">
              <a:solidFill>
                <a:schemeClr val="bg1"/>
              </a:solidFill>
            </a:rPr>
            <a:t>Moving faster with less risk</a:t>
          </a:r>
        </a:p>
      </dgm:t>
    </dgm:pt>
    <dgm:pt modelId="{4AA1F280-40A8-43C5-B291-433867E8F0F6}" type="parTrans" cxnId="{6328CEA1-AD5A-424C-B2B4-EDE77D938DAD}">
      <dgm:prSet/>
      <dgm:spPr/>
      <dgm:t>
        <a:bodyPr/>
        <a:lstStyle/>
        <a:p>
          <a:endParaRPr lang="en-US"/>
        </a:p>
      </dgm:t>
    </dgm:pt>
    <dgm:pt modelId="{08D7FD3C-7D99-4D9B-B992-CACBF64F6184}" type="sibTrans" cxnId="{6328CEA1-AD5A-424C-B2B4-EDE77D938DAD}">
      <dgm:prSet/>
      <dgm:spPr/>
      <dgm:t>
        <a:bodyPr/>
        <a:lstStyle/>
        <a:p>
          <a:endParaRPr lang="en-US"/>
        </a:p>
      </dgm:t>
    </dgm:pt>
    <dgm:pt modelId="{1BC0E1D9-20F3-4683-A37C-19B440B89514}" type="pres">
      <dgm:prSet presAssocID="{CFC1A678-C6C8-4718-B5AC-67032F57505E}" presName="linear" presStyleCnt="0">
        <dgm:presLayoutVars>
          <dgm:animLvl val="lvl"/>
          <dgm:resizeHandles val="exact"/>
        </dgm:presLayoutVars>
      </dgm:prSet>
      <dgm:spPr/>
    </dgm:pt>
    <dgm:pt modelId="{8006C1E5-7D9F-4FB2-8E23-1C6B7D6E626C}" type="pres">
      <dgm:prSet presAssocID="{615EEE61-265D-4924-A7E3-D421782E3B5A}" presName="parentText" presStyleLbl="node1" presStyleIdx="0" presStyleCnt="2">
        <dgm:presLayoutVars>
          <dgm:chMax val="0"/>
          <dgm:bulletEnabled val="1"/>
        </dgm:presLayoutVars>
      </dgm:prSet>
      <dgm:spPr/>
    </dgm:pt>
    <dgm:pt modelId="{33767991-828A-4DE1-AC63-1C13E71E0DA8}" type="pres">
      <dgm:prSet presAssocID="{F9392CF0-8E08-4A82-BFDD-4983548ABCB2}" presName="spacer" presStyleCnt="0"/>
      <dgm:spPr/>
    </dgm:pt>
    <dgm:pt modelId="{8CAB9C2A-1EF9-4F58-A298-88000800CAF9}" type="pres">
      <dgm:prSet presAssocID="{BC6A34C2-AD6A-43A0-A485-6AEA74F6B1CF}" presName="parentText" presStyleLbl="node1" presStyleIdx="1" presStyleCnt="2">
        <dgm:presLayoutVars>
          <dgm:chMax val="0"/>
          <dgm:bulletEnabled val="1"/>
        </dgm:presLayoutVars>
      </dgm:prSet>
      <dgm:spPr/>
    </dgm:pt>
    <dgm:pt modelId="{F7AA4163-5AFE-4B6B-8B25-5915AE771925}" type="pres">
      <dgm:prSet presAssocID="{BC6A34C2-AD6A-43A0-A485-6AEA74F6B1CF}" presName="childText" presStyleLbl="revTx" presStyleIdx="0" presStyleCnt="1">
        <dgm:presLayoutVars>
          <dgm:bulletEnabled val="1"/>
        </dgm:presLayoutVars>
      </dgm:prSet>
      <dgm:spPr/>
    </dgm:pt>
  </dgm:ptLst>
  <dgm:cxnLst>
    <dgm:cxn modelId="{72A6F029-C91B-4BFB-B3BB-A070DB053FF8}" srcId="{CFC1A678-C6C8-4718-B5AC-67032F57505E}" destId="{615EEE61-265D-4924-A7E3-D421782E3B5A}" srcOrd="0" destOrd="0" parTransId="{0344EF43-DA0D-494B-92A7-D34C0E46EB91}" sibTransId="{F9392CF0-8E08-4A82-BFDD-4983548ABCB2}"/>
    <dgm:cxn modelId="{F983AB2E-4F98-4C9A-AA23-AFB40268C418}" type="presOf" srcId="{B4875A2D-0BC2-446E-BB58-07B6DBFBB703}" destId="{F7AA4163-5AFE-4B6B-8B25-5915AE771925}" srcOrd="0" destOrd="2" presId="urn:microsoft.com/office/officeart/2005/8/layout/vList2"/>
    <dgm:cxn modelId="{9EC86E50-99EC-41AE-A339-26D8DE00D65F}" type="presOf" srcId="{C1D16D01-4D15-449A-9D8F-AC4A90EE6F92}" destId="{F7AA4163-5AFE-4B6B-8B25-5915AE771925}" srcOrd="0" destOrd="0" presId="urn:microsoft.com/office/officeart/2005/8/layout/vList2"/>
    <dgm:cxn modelId="{B0560882-C663-43E7-9400-BF33514C5421}" type="presOf" srcId="{7DC65B01-47AE-4538-BF6D-E2197E069E2D}" destId="{F7AA4163-5AFE-4B6B-8B25-5915AE771925}" srcOrd="0" destOrd="1" presId="urn:microsoft.com/office/officeart/2005/8/layout/vList2"/>
    <dgm:cxn modelId="{8BBCD18D-7DE7-4CC5-A9B6-7D8E9EB94985}" srcId="{BC6A34C2-AD6A-43A0-A485-6AEA74F6B1CF}" destId="{7DC65B01-47AE-4538-BF6D-E2197E069E2D}" srcOrd="1" destOrd="0" parTransId="{20069670-89FE-4DB4-87AC-9B2140CE8E5B}" sibTransId="{127EEB94-8982-4CD6-86D2-9424C75854C1}"/>
    <dgm:cxn modelId="{7CFC6F8E-AFEC-4133-A200-3554045E9FEB}" type="presOf" srcId="{BC6A34C2-AD6A-43A0-A485-6AEA74F6B1CF}" destId="{8CAB9C2A-1EF9-4F58-A298-88000800CAF9}" srcOrd="0" destOrd="0" presId="urn:microsoft.com/office/officeart/2005/8/layout/vList2"/>
    <dgm:cxn modelId="{81FBB09A-DCFC-4352-8835-EC00B098D369}" srcId="{CFC1A678-C6C8-4718-B5AC-67032F57505E}" destId="{BC6A34C2-AD6A-43A0-A485-6AEA74F6B1CF}" srcOrd="1" destOrd="0" parTransId="{DAB23AF1-78D1-4436-AC54-B63FEEEADCF9}" sibTransId="{DE52E6DA-4793-486E-988C-803FFD16495C}"/>
    <dgm:cxn modelId="{6328CEA1-AD5A-424C-B2B4-EDE77D938DAD}" srcId="{BC6A34C2-AD6A-43A0-A485-6AEA74F6B1CF}" destId="{B4875A2D-0BC2-446E-BB58-07B6DBFBB703}" srcOrd="2" destOrd="0" parTransId="{4AA1F280-40A8-43C5-B291-433867E8F0F6}" sibTransId="{08D7FD3C-7D99-4D9B-B992-CACBF64F6184}"/>
    <dgm:cxn modelId="{09949AAE-9FE8-440F-B23C-EDC7CA5D9EDF}" type="presOf" srcId="{615EEE61-265D-4924-A7E3-D421782E3B5A}" destId="{8006C1E5-7D9F-4FB2-8E23-1C6B7D6E626C}" srcOrd="0" destOrd="0" presId="urn:microsoft.com/office/officeart/2005/8/layout/vList2"/>
    <dgm:cxn modelId="{C7A156B4-A8E0-4155-8EB0-59D97FCC7F56}" type="presOf" srcId="{CFC1A678-C6C8-4718-B5AC-67032F57505E}" destId="{1BC0E1D9-20F3-4683-A37C-19B440B89514}" srcOrd="0" destOrd="0" presId="urn:microsoft.com/office/officeart/2005/8/layout/vList2"/>
    <dgm:cxn modelId="{BF60B0FD-BF86-44FB-A758-130CCF4B66C0}" srcId="{BC6A34C2-AD6A-43A0-A485-6AEA74F6B1CF}" destId="{C1D16D01-4D15-449A-9D8F-AC4A90EE6F92}" srcOrd="0" destOrd="0" parTransId="{0FD0140B-4CF2-45B6-A57D-30F241B24299}" sibTransId="{6650D574-0CF3-4011-A410-2834B9FE0937}"/>
    <dgm:cxn modelId="{B70A684E-87D2-4B16-BC94-6846964D9F7E}" type="presParOf" srcId="{1BC0E1D9-20F3-4683-A37C-19B440B89514}" destId="{8006C1E5-7D9F-4FB2-8E23-1C6B7D6E626C}" srcOrd="0" destOrd="0" presId="urn:microsoft.com/office/officeart/2005/8/layout/vList2"/>
    <dgm:cxn modelId="{FE851B29-0EB0-4EA1-8996-4404F3B437E9}" type="presParOf" srcId="{1BC0E1D9-20F3-4683-A37C-19B440B89514}" destId="{33767991-828A-4DE1-AC63-1C13E71E0DA8}" srcOrd="1" destOrd="0" presId="urn:microsoft.com/office/officeart/2005/8/layout/vList2"/>
    <dgm:cxn modelId="{B48ADB5B-1802-4C1D-8226-B8DB4F47A5B3}" type="presParOf" srcId="{1BC0E1D9-20F3-4683-A37C-19B440B89514}" destId="{8CAB9C2A-1EF9-4F58-A298-88000800CAF9}" srcOrd="2" destOrd="0" presId="urn:microsoft.com/office/officeart/2005/8/layout/vList2"/>
    <dgm:cxn modelId="{9B5F4839-EEF0-4F22-9E14-6749054552CD}" type="presParOf" srcId="{1BC0E1D9-20F3-4683-A37C-19B440B89514}" destId="{F7AA4163-5AFE-4B6B-8B25-5915AE77192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23E61-FD6A-4D78-AE1D-74E11DEA6B94}">
      <dsp:nvSpPr>
        <dsp:cNvPr id="0" name=""/>
        <dsp:cNvSpPr/>
      </dsp:nvSpPr>
      <dsp:spPr>
        <a:xfrm>
          <a:off x="0" y="398"/>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532F8-D900-40A9-9D1B-93C1B4790169}">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12399-D9BF-413F-9CCA-3D6C19A780F4}">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dirty="0"/>
            <a:t>Principal Software Engineer at Code Staffing</a:t>
          </a:r>
        </a:p>
      </dsp:txBody>
      <dsp:txXfrm>
        <a:off x="1076693" y="398"/>
        <a:ext cx="6810006" cy="932202"/>
      </dsp:txXfrm>
    </dsp:sp>
    <dsp:sp modelId="{F7EF9AAE-6EA6-48BC-8CE6-E43A4019C779}">
      <dsp:nvSpPr>
        <dsp:cNvPr id="0" name=""/>
        <dsp:cNvSpPr/>
      </dsp:nvSpPr>
      <dsp:spPr>
        <a:xfrm>
          <a:off x="0" y="1165650"/>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4A214-D016-4B03-93F4-AC8EDBAF1AEA}">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F68DA-5884-4A47-AB69-109D4EA49749}">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a:t>Played roles of developer, architect, devops engineer, platform engineer, test architect, release manager</a:t>
          </a:r>
        </a:p>
      </dsp:txBody>
      <dsp:txXfrm>
        <a:off x="1076693" y="1165650"/>
        <a:ext cx="6810006" cy="932202"/>
      </dsp:txXfrm>
    </dsp:sp>
    <dsp:sp modelId="{1F150B33-5B01-41D7-B34B-31321D5314B8}">
      <dsp:nvSpPr>
        <dsp:cNvPr id="0" name=""/>
        <dsp:cNvSpPr/>
      </dsp:nvSpPr>
      <dsp:spPr>
        <a:xfrm>
          <a:off x="0" y="2330903"/>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86E93-85B6-4940-9839-EC6F6438470B}">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FF1338-B351-4D54-8EB2-71C9330684E6}">
      <dsp:nvSpPr>
        <dsp:cNvPr id="0" name=""/>
        <dsp:cNvSpPr/>
      </dsp:nvSpPr>
      <dsp:spPr>
        <a:xfrm>
          <a:off x="1076693" y="2330903"/>
          <a:ext cx="3549015"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a:t>AI/ML Enthusiast and advocate for Effectively using AI to write code</a:t>
          </a:r>
        </a:p>
      </dsp:txBody>
      <dsp:txXfrm>
        <a:off x="1076693" y="2330903"/>
        <a:ext cx="3549015" cy="932202"/>
      </dsp:txXfrm>
    </dsp:sp>
    <dsp:sp modelId="{D3707FF8-46B5-4898-83C6-BFB962BB255D}">
      <dsp:nvSpPr>
        <dsp:cNvPr id="0" name=""/>
        <dsp:cNvSpPr/>
      </dsp:nvSpPr>
      <dsp:spPr>
        <a:xfrm>
          <a:off x="4625708" y="2330903"/>
          <a:ext cx="3260991"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488950">
            <a:lnSpc>
              <a:spcPct val="90000"/>
            </a:lnSpc>
            <a:spcBef>
              <a:spcPct val="0"/>
            </a:spcBef>
            <a:spcAft>
              <a:spcPct val="35000"/>
            </a:spcAft>
            <a:buNone/>
          </a:pPr>
          <a:r>
            <a:rPr lang="en-US" sz="1100" kern="1200"/>
            <a:t>LinkedIn: www.linkedin.com/in/johnmichaelmiller</a:t>
          </a:r>
        </a:p>
        <a:p>
          <a:pPr marL="0" lvl="0" indent="0" algn="l" defTabSz="488950">
            <a:lnSpc>
              <a:spcPct val="90000"/>
            </a:lnSpc>
            <a:spcBef>
              <a:spcPct val="0"/>
            </a:spcBef>
            <a:spcAft>
              <a:spcPct val="35000"/>
            </a:spcAft>
            <a:buNone/>
          </a:pPr>
          <a:r>
            <a:rPr lang="en-US" sz="1100" kern="1200"/>
            <a:t>Email: john.miller@codestaffing.com</a:t>
          </a:r>
        </a:p>
        <a:p>
          <a:pPr marL="0" lvl="0" indent="0" algn="l" defTabSz="488950">
            <a:lnSpc>
              <a:spcPct val="90000"/>
            </a:lnSpc>
            <a:spcBef>
              <a:spcPct val="0"/>
            </a:spcBef>
            <a:spcAft>
              <a:spcPct val="35000"/>
            </a:spcAft>
            <a:buNone/>
          </a:pPr>
          <a:r>
            <a:rPr lang="en-US" sz="1100" kern="1200"/>
            <a:t>Blog: https://codemag.com/blog/AIPractitioner</a:t>
          </a:r>
        </a:p>
      </dsp:txBody>
      <dsp:txXfrm>
        <a:off x="4625708" y="2330903"/>
        <a:ext cx="3260991" cy="932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5575F-F97F-43EF-82D6-A082F92FA2A1}">
      <dsp:nvSpPr>
        <dsp:cNvPr id="0" name=""/>
        <dsp:cNvSpPr/>
      </dsp:nvSpPr>
      <dsp:spPr>
        <a:xfrm>
          <a:off x="1182819" y="0"/>
          <a:ext cx="1267128" cy="1267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EB3A3-A119-4B1F-9F42-1F09668E74CC}">
      <dsp:nvSpPr>
        <dsp:cNvPr id="0" name=""/>
        <dsp:cNvSpPr/>
      </dsp:nvSpPr>
      <dsp:spPr>
        <a:xfrm>
          <a:off x="6200" y="1407459"/>
          <a:ext cx="3620367" cy="5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Welcome</a:t>
          </a:r>
        </a:p>
      </dsp:txBody>
      <dsp:txXfrm>
        <a:off x="6200" y="1407459"/>
        <a:ext cx="3620367" cy="543055"/>
      </dsp:txXfrm>
    </dsp:sp>
    <dsp:sp modelId="{916E80E7-A09E-4743-911E-10EF9EBDC1F9}">
      <dsp:nvSpPr>
        <dsp:cNvPr id="0" name=""/>
        <dsp:cNvSpPr/>
      </dsp:nvSpPr>
      <dsp:spPr>
        <a:xfrm>
          <a:off x="6200" y="2015784"/>
          <a:ext cx="3620367" cy="1247719"/>
        </a:xfrm>
        <a:prstGeom prst="rect">
          <a:avLst/>
        </a:prstGeom>
        <a:noFill/>
        <a:ln>
          <a:noFill/>
        </a:ln>
        <a:effectLst/>
      </dsp:spPr>
      <dsp:style>
        <a:lnRef idx="0">
          <a:scrgbClr r="0" g="0" b="0"/>
        </a:lnRef>
        <a:fillRef idx="0">
          <a:scrgbClr r="0" g="0" b="0"/>
        </a:fillRef>
        <a:effectRef idx="0">
          <a:scrgbClr r="0" g="0" b="0"/>
        </a:effectRef>
        <a:fontRef idx="minor"/>
      </dsp:style>
    </dsp:sp>
    <dsp:sp modelId="{314EC855-BFCB-45B5-A007-B6537E978242}">
      <dsp:nvSpPr>
        <dsp:cNvPr id="0" name=""/>
        <dsp:cNvSpPr/>
      </dsp:nvSpPr>
      <dsp:spPr>
        <a:xfrm>
          <a:off x="5436751" y="0"/>
          <a:ext cx="1267128" cy="1267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70903-F8D7-4267-AC24-4367BDEA66CD}">
      <dsp:nvSpPr>
        <dsp:cNvPr id="0" name=""/>
        <dsp:cNvSpPr/>
      </dsp:nvSpPr>
      <dsp:spPr>
        <a:xfrm>
          <a:off x="4260132" y="1407459"/>
          <a:ext cx="3620367" cy="5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Introductions</a:t>
          </a:r>
        </a:p>
      </dsp:txBody>
      <dsp:txXfrm>
        <a:off x="4260132" y="1407459"/>
        <a:ext cx="3620367" cy="543055"/>
      </dsp:txXfrm>
    </dsp:sp>
    <dsp:sp modelId="{0A5A4119-3246-488F-AC0F-CB271B574A42}">
      <dsp:nvSpPr>
        <dsp:cNvPr id="0" name=""/>
        <dsp:cNvSpPr/>
      </dsp:nvSpPr>
      <dsp:spPr>
        <a:xfrm>
          <a:off x="4260132" y="2015784"/>
          <a:ext cx="3620367" cy="1247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Who you are</a:t>
          </a:r>
        </a:p>
        <a:p>
          <a:pPr marL="0" lvl="0" indent="0" algn="ctr" defTabSz="755650">
            <a:lnSpc>
              <a:spcPct val="90000"/>
            </a:lnSpc>
            <a:spcBef>
              <a:spcPct val="0"/>
            </a:spcBef>
            <a:spcAft>
              <a:spcPct val="35000"/>
            </a:spcAft>
            <a:buNone/>
          </a:pPr>
          <a:r>
            <a:rPr lang="en-US" sz="1700" kern="1200"/>
            <a:t>What you do</a:t>
          </a:r>
        </a:p>
        <a:p>
          <a:pPr marL="0" lvl="0" indent="0" algn="ctr" defTabSz="755650">
            <a:lnSpc>
              <a:spcPct val="90000"/>
            </a:lnSpc>
            <a:spcBef>
              <a:spcPct val="0"/>
            </a:spcBef>
            <a:spcAft>
              <a:spcPct val="35000"/>
            </a:spcAft>
            <a:buNone/>
          </a:pPr>
          <a:r>
            <a:rPr lang="en-US" sz="1700" kern="1200"/>
            <a:t>What you’ve done with AI tools</a:t>
          </a:r>
        </a:p>
        <a:p>
          <a:pPr marL="0" lvl="0" indent="0" algn="ctr" defTabSz="755650">
            <a:lnSpc>
              <a:spcPct val="90000"/>
            </a:lnSpc>
            <a:spcBef>
              <a:spcPct val="0"/>
            </a:spcBef>
            <a:spcAft>
              <a:spcPct val="35000"/>
            </a:spcAft>
            <a:buNone/>
          </a:pPr>
          <a:r>
            <a:rPr lang="en-US" sz="1700" kern="1200"/>
            <a:t>What you want to learn</a:t>
          </a:r>
        </a:p>
      </dsp:txBody>
      <dsp:txXfrm>
        <a:off x="4260132" y="2015784"/>
        <a:ext cx="3620367" cy="12477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6B5C6-F0F4-47DC-8F81-AEAA1A5A6FCB}">
      <dsp:nvSpPr>
        <dsp:cNvPr id="0" name=""/>
        <dsp:cNvSpPr/>
      </dsp:nvSpPr>
      <dsp:spPr>
        <a:xfrm>
          <a:off x="1680699"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9040" y="932232"/>
        <a:ext cx="19330" cy="3866"/>
      </dsp:txXfrm>
    </dsp:sp>
    <dsp:sp modelId="{B6E7108D-565B-4BD3-8673-DEDFD9DF187E}">
      <dsp:nvSpPr>
        <dsp:cNvPr id="0" name=""/>
        <dsp:cNvSpPr/>
      </dsp:nvSpPr>
      <dsp:spPr>
        <a:xfrm>
          <a:off x="1569"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Overview</a:t>
          </a:r>
        </a:p>
      </dsp:txBody>
      <dsp:txXfrm>
        <a:off x="1569" y="429887"/>
        <a:ext cx="1680929" cy="1008557"/>
      </dsp:txXfrm>
    </dsp:sp>
    <dsp:sp modelId="{1AD9240B-D591-4C47-B218-9C24559A23FE}">
      <dsp:nvSpPr>
        <dsp:cNvPr id="0" name=""/>
        <dsp:cNvSpPr/>
      </dsp:nvSpPr>
      <dsp:spPr>
        <a:xfrm>
          <a:off x="3748243"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6584" y="932232"/>
        <a:ext cx="19330" cy="3866"/>
      </dsp:txXfrm>
    </dsp:sp>
    <dsp:sp modelId="{A1FFE56D-7BD1-45EB-A3B0-6E4CB5355EFD}">
      <dsp:nvSpPr>
        <dsp:cNvPr id="0" name=""/>
        <dsp:cNvSpPr/>
      </dsp:nvSpPr>
      <dsp:spPr>
        <a:xfrm>
          <a:off x="2069113"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AI Assisted Software Development</a:t>
          </a:r>
        </a:p>
      </dsp:txBody>
      <dsp:txXfrm>
        <a:off x="2069113" y="429887"/>
        <a:ext cx="1680929" cy="1008557"/>
      </dsp:txXfrm>
    </dsp:sp>
    <dsp:sp modelId="{7AA5533A-EDAF-46AD-98E4-6AC89ED97F51}">
      <dsp:nvSpPr>
        <dsp:cNvPr id="0" name=""/>
        <dsp:cNvSpPr/>
      </dsp:nvSpPr>
      <dsp:spPr>
        <a:xfrm>
          <a:off x="5815786"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84128" y="932232"/>
        <a:ext cx="19330" cy="3866"/>
      </dsp:txXfrm>
    </dsp:sp>
    <dsp:sp modelId="{AB6D64DC-8047-443D-8A31-58CC13B9D383}">
      <dsp:nvSpPr>
        <dsp:cNvPr id="0" name=""/>
        <dsp:cNvSpPr/>
      </dsp:nvSpPr>
      <dsp:spPr>
        <a:xfrm>
          <a:off x="4136656"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General Introduction to LLMs</a:t>
          </a:r>
        </a:p>
      </dsp:txBody>
      <dsp:txXfrm>
        <a:off x="4136656" y="429887"/>
        <a:ext cx="1680929" cy="1008557"/>
      </dsp:txXfrm>
    </dsp:sp>
    <dsp:sp modelId="{01EC7479-A7CE-4CBB-98A6-58413C3FDC5B}">
      <dsp:nvSpPr>
        <dsp:cNvPr id="0" name=""/>
        <dsp:cNvSpPr/>
      </dsp:nvSpPr>
      <dsp:spPr>
        <a:xfrm>
          <a:off x="842034" y="1436645"/>
          <a:ext cx="6202631" cy="356013"/>
        </a:xfrm>
        <a:custGeom>
          <a:avLst/>
          <a:gdLst/>
          <a:ahLst/>
          <a:cxnLst/>
          <a:rect l="0" t="0" r="0" b="0"/>
          <a:pathLst>
            <a:path>
              <a:moveTo>
                <a:pt x="6202631" y="0"/>
              </a:moveTo>
              <a:lnTo>
                <a:pt x="6202631" y="195106"/>
              </a:lnTo>
              <a:lnTo>
                <a:pt x="0" y="195106"/>
              </a:lnTo>
              <a:lnTo>
                <a:pt x="0" y="35601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7983" y="1612718"/>
        <a:ext cx="310733" cy="3866"/>
      </dsp:txXfrm>
    </dsp:sp>
    <dsp:sp modelId="{4EA28538-4BF0-4C5C-98B8-6E70E4E44164}">
      <dsp:nvSpPr>
        <dsp:cNvPr id="0" name=""/>
        <dsp:cNvSpPr/>
      </dsp:nvSpPr>
      <dsp:spPr>
        <a:xfrm>
          <a:off x="6204200"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LLM Architecture for Code Generation</a:t>
          </a:r>
        </a:p>
      </dsp:txBody>
      <dsp:txXfrm>
        <a:off x="6204200" y="429887"/>
        <a:ext cx="1680929" cy="1008557"/>
      </dsp:txXfrm>
    </dsp:sp>
    <dsp:sp modelId="{0359592B-7BFC-47BC-89DA-6E33CAC9EFB3}">
      <dsp:nvSpPr>
        <dsp:cNvPr id="0" name=""/>
        <dsp:cNvSpPr/>
      </dsp:nvSpPr>
      <dsp:spPr>
        <a:xfrm>
          <a:off x="1680699"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9040" y="2327404"/>
        <a:ext cx="19330" cy="3866"/>
      </dsp:txXfrm>
    </dsp:sp>
    <dsp:sp modelId="{98AE2357-F7A5-4CC9-A154-4BE4F723655D}">
      <dsp:nvSpPr>
        <dsp:cNvPr id="0" name=""/>
        <dsp:cNvSpPr/>
      </dsp:nvSpPr>
      <dsp:spPr>
        <a:xfrm>
          <a:off x="1569"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GitHub Copilot for Teams: Key Considerations for Adoption</a:t>
          </a:r>
        </a:p>
      </dsp:txBody>
      <dsp:txXfrm>
        <a:off x="1569" y="1825058"/>
        <a:ext cx="1680929" cy="1008557"/>
      </dsp:txXfrm>
    </dsp:sp>
    <dsp:sp modelId="{CCC6A3C7-8078-4E96-BF5A-7661AFCE6B09}">
      <dsp:nvSpPr>
        <dsp:cNvPr id="0" name=""/>
        <dsp:cNvSpPr/>
      </dsp:nvSpPr>
      <dsp:spPr>
        <a:xfrm>
          <a:off x="3748243"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6584" y="2327404"/>
        <a:ext cx="19330" cy="3866"/>
      </dsp:txXfrm>
    </dsp:sp>
    <dsp:sp modelId="{2F0F9CB8-6173-45B1-B82F-DB885C62313E}">
      <dsp:nvSpPr>
        <dsp:cNvPr id="0" name=""/>
        <dsp:cNvSpPr/>
      </dsp:nvSpPr>
      <dsp:spPr>
        <a:xfrm>
          <a:off x="2069113"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GitHub Copilot Overview</a:t>
          </a:r>
        </a:p>
      </dsp:txBody>
      <dsp:txXfrm>
        <a:off x="2069113" y="1825058"/>
        <a:ext cx="1680929" cy="1008557"/>
      </dsp:txXfrm>
    </dsp:sp>
    <dsp:sp modelId="{090537FF-42A5-4D30-8BAB-D0C8F5240A81}">
      <dsp:nvSpPr>
        <dsp:cNvPr id="0" name=""/>
        <dsp:cNvSpPr/>
      </dsp:nvSpPr>
      <dsp:spPr>
        <a:xfrm>
          <a:off x="5815786"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84128" y="2327404"/>
        <a:ext cx="19330" cy="3866"/>
      </dsp:txXfrm>
    </dsp:sp>
    <dsp:sp modelId="{F410F55C-4BF7-4FE8-94DA-75D1439EF56C}">
      <dsp:nvSpPr>
        <dsp:cNvPr id="0" name=""/>
        <dsp:cNvSpPr/>
      </dsp:nvSpPr>
      <dsp:spPr>
        <a:xfrm>
          <a:off x="4136656"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Hands-On with GitHub Copilot</a:t>
          </a:r>
        </a:p>
      </dsp:txBody>
      <dsp:txXfrm>
        <a:off x="4136656" y="1825058"/>
        <a:ext cx="1680929" cy="1008557"/>
      </dsp:txXfrm>
    </dsp:sp>
    <dsp:sp modelId="{48010D98-457F-4956-9629-8E8CF67FD9D9}">
      <dsp:nvSpPr>
        <dsp:cNvPr id="0" name=""/>
        <dsp:cNvSpPr/>
      </dsp:nvSpPr>
      <dsp:spPr>
        <a:xfrm>
          <a:off x="6204200"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Vibe Coding with Copilot</a:t>
          </a:r>
        </a:p>
      </dsp:txBody>
      <dsp:txXfrm>
        <a:off x="6204200" y="1825058"/>
        <a:ext cx="1680929" cy="10085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6C1E5-7D9F-4FB2-8E23-1C6B7D6E626C}">
      <dsp:nvSpPr>
        <dsp:cNvPr id="0" name=""/>
        <dsp:cNvSpPr/>
      </dsp:nvSpPr>
      <dsp:spPr>
        <a:xfrm>
          <a:off x="0" y="35286"/>
          <a:ext cx="7886700"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Course Objective</a:t>
          </a:r>
          <a:r>
            <a:rPr lang="en-US" sz="2600" kern="1200"/>
            <a:t>: Understand how to manipulate Copilot into successfully modifying legacy codebases</a:t>
          </a:r>
        </a:p>
      </dsp:txBody>
      <dsp:txXfrm>
        <a:off x="50489" y="85775"/>
        <a:ext cx="7785722" cy="933302"/>
      </dsp:txXfrm>
    </dsp:sp>
    <dsp:sp modelId="{8CAB9C2A-1EF9-4F58-A298-88000800CAF9}">
      <dsp:nvSpPr>
        <dsp:cNvPr id="0" name=""/>
        <dsp:cNvSpPr/>
      </dsp:nvSpPr>
      <dsp:spPr>
        <a:xfrm>
          <a:off x="0" y="1144447"/>
          <a:ext cx="7886700"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Course Perspective</a:t>
          </a:r>
          <a:r>
            <a:rPr lang="en-US" sz="2600" kern="1200"/>
            <a:t>: Focus on AI assistance and assisting the AI</a:t>
          </a:r>
        </a:p>
      </dsp:txBody>
      <dsp:txXfrm>
        <a:off x="50489" y="1194936"/>
        <a:ext cx="7785722" cy="933302"/>
      </dsp:txXfrm>
    </dsp:sp>
    <dsp:sp modelId="{F7AA4163-5AFE-4B6B-8B25-5915AE771925}">
      <dsp:nvSpPr>
        <dsp:cNvPr id="0" name=""/>
        <dsp:cNvSpPr/>
      </dsp:nvSpPr>
      <dsp:spPr>
        <a:xfrm>
          <a:off x="0" y="2178727"/>
          <a:ext cx="78867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bg1"/>
              </a:solidFill>
            </a:rPr>
            <a:t>Less emphasis on syntax</a:t>
          </a:r>
        </a:p>
        <a:p>
          <a:pPr marL="228600" lvl="1" indent="-228600" algn="l" defTabSz="889000">
            <a:lnSpc>
              <a:spcPct val="90000"/>
            </a:lnSpc>
            <a:spcBef>
              <a:spcPct val="0"/>
            </a:spcBef>
            <a:spcAft>
              <a:spcPct val="20000"/>
            </a:spcAft>
            <a:buChar char="•"/>
          </a:pPr>
          <a:r>
            <a:rPr lang="en-US" sz="2000" kern="1200" dirty="0">
              <a:solidFill>
                <a:schemeClr val="bg1"/>
              </a:solidFill>
            </a:rPr>
            <a:t>More emphasis on architecture, design, code quality, refactoring</a:t>
          </a:r>
        </a:p>
        <a:p>
          <a:pPr marL="228600" lvl="1" indent="-228600" algn="l" defTabSz="889000">
            <a:lnSpc>
              <a:spcPct val="90000"/>
            </a:lnSpc>
            <a:spcBef>
              <a:spcPct val="0"/>
            </a:spcBef>
            <a:spcAft>
              <a:spcPct val="20000"/>
            </a:spcAft>
            <a:buChar char="•"/>
          </a:pPr>
          <a:r>
            <a:rPr lang="en-US" sz="2000" kern="1200" dirty="0">
              <a:solidFill>
                <a:schemeClr val="bg1"/>
              </a:solidFill>
            </a:rPr>
            <a:t>Moving faster with less risk</a:t>
          </a:r>
        </a:p>
      </dsp:txBody>
      <dsp:txXfrm>
        <a:off x="0" y="2178727"/>
        <a:ext cx="7886700" cy="1049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Day One: Outline the day’s goals and emphasize participation and hands-on exercises.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Do’s: Give practical tips—clear prompts, review, testing, and using AI for repetitive work.</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Don’ts: Warn against blind acceptance of suggestions, entering sensitive data in prompts, and skipping tests.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Input Processing</a:t>
            </a:r>
            <a:r>
              <a:t>: - Developer provides natural language prompts + existing code context - Input is tokenized into discrete units the model can process - Tokens are converted to numerical vectors (embeddings)</a:t>
            </a:r>
          </a:p>
          <a:p>
            <a:pPr marL="0" lvl="0" indent="0">
              <a:buNone/>
            </a:pPr>
            <a:endParaRPr/>
          </a:p>
          <a:p>
            <a:pPr marL="0" lvl="0" indent="0">
              <a:buNone/>
            </a:pPr>
            <a:r>
              <a:rPr b="1"/>
              <a:t>Core Processing</a:t>
            </a:r>
            <a:r>
              <a:t>: - Transformer layers use self-attention to understand relationships - Context window maintains recent conversation/code history - Pattern recognition identifies relevant code structures and syntax</a:t>
            </a:r>
          </a:p>
          <a:p>
            <a:pPr marL="0" lvl="0" indent="0">
              <a:buNone/>
            </a:pPr>
            <a:endParaRPr/>
          </a:p>
          <a:p>
            <a:pPr marL="0" lvl="0" indent="0">
              <a:buNone/>
            </a:pPr>
            <a:r>
              <a:rPr b="1"/>
              <a:t>Output Generation</a:t>
            </a:r>
            <a:r>
              <a:t>: - Model generates probability distributions for next tokens - Decoding strategies determine how to select from probabilities - Output is converted back to readable code</a:t>
            </a:r>
          </a:p>
          <a:p>
            <a:pPr marL="0" lvl="0" indent="0">
              <a:buNone/>
            </a:pPr>
            <a:endParaRPr/>
          </a:p>
          <a:p>
            <a:pPr marL="0" lvl="0" indent="0">
              <a:buNone/>
            </a:pPr>
            <a:r>
              <a:rPr b="1"/>
              <a:t>Human in the Loop</a:t>
            </a:r>
            <a:r>
              <a:t>: - Critical validation step - AI is a tool, not a replacement - Feedback loop for prompt refinement and learning</a:t>
            </a:r>
          </a:p>
          <a:p>
            <a:pPr marL="0" lvl="0" indent="0">
              <a:buNone/>
            </a:pPr>
            <a:endParaRPr/>
          </a:p>
          <a:p>
            <a:pPr marL="0" lvl="0" indent="0">
              <a:buNone/>
            </a:pPr>
            <a:r>
              <a:rPr b="1"/>
              <a:t>Training Influence</a:t>
            </a:r>
            <a:r>
              <a:t>: - Large code repositories provide pattern knowledge - Fine-tuning specializes models for coding tasks - Quality of training data directly impacts output quality</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Outline governance, admin controls, and adoption factors (training, policy, developer onboarding).</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the motivating questions about IP, privacy, and safe use that led to this presentation.</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Highlight productivity, documentation, test generation, and onboarding benefits with brief examples.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Cover IP leakage, code quality risks, and developer overreliance; suggest mitigations for each.</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Discuss regulatory impacts, auditability, and how to enforce coding policies with automated checks.</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Clarify data flows, model retraining policy for enterprise plans, and recommended org controls to protect IP.</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risks of suggested code resembling public repos and recommend legal review and filter settings.</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Agenda: Quick walkthrough of topics; highlight hands-on demos and exercises.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Summarize plan differences and pick considerations (control, audit, scale) for each offering.</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Practical checklist: avoid secrets in prompts, enable public-code filters, and establish review processes.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Point attendees to official docs and FAQs; recommend follow-up reading links on the slide.</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Quick demo plan: show VS Code integration, suggestion modes, and settings.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Walk through installation, auth, and a quick coding session; encourage participants to follow along.</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Ask vs Edit modes and when each is most useful. Speak to Agent Mode and Custom Chat Modes briefly. We’ll work with those later.</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Speaker Notes:</a:t>
            </a:r>
          </a:p>
          <a:p>
            <a:pPr marL="0" lvl="0" indent="0">
              <a:buNone/>
            </a:pPr>
            <a:endParaRPr/>
          </a:p>
          <a:p>
            <a:pPr marL="0" lvl="0" indent="0">
              <a:buNone/>
            </a:pPr>
            <a:r>
              <a:t>A zip with the slides, examples, demos will be provided after the course</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Assign finding a repo and preparing it for the legacy code session; remind them to choose familiar languages.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There are two speaker objectives for this exercise: 1. Get everyone a feel for what it’s like to develop assisted by Copilot 2. Demonstrate the perils of vibe coding with instruction files and chat modes</a:t>
            </a:r>
          </a:p>
          <a:p>
            <a:pPr marL="0" lvl="0" indent="0">
              <a:buNone/>
            </a:pPr>
            <a:endParaRPr dirty="0"/>
          </a:p>
          <a:p>
            <a:pPr marL="0" lvl="0" indent="0">
              <a:buNone/>
            </a:pPr>
            <a:r>
              <a:rPr dirty="0"/>
              <a:t>I’ve found it doesn’t take long for the AI to start going off the rails.</a:t>
            </a:r>
          </a:p>
          <a:p>
            <a:pPr marL="0" lvl="0" indent="0">
              <a:buNone/>
            </a:pPr>
            <a:endParaRPr dirty="0"/>
          </a:p>
          <a:p>
            <a:pPr marL="0" lvl="0" indent="0">
              <a:buNone/>
            </a:pPr>
            <a:r>
              <a:rPr dirty="0"/>
              <a:t>At the end of the day prompt the AI to list all the reasons why the calculator is not evergreen.</a:t>
            </a:r>
          </a:p>
          <a:p>
            <a:pPr marL="0" lvl="0" indent="0">
              <a:buNone/>
            </a:pPr>
            <a:endParaRPr dirty="0"/>
          </a:p>
          <a:p>
            <a:pPr marL="0" lvl="0" indent="0">
              <a:buNone/>
            </a:pPr>
            <a:r>
              <a:rPr dirty="0"/>
              <a:t>Prompt: Review the code in the class repo and list all the reasons why it is not evergreen.</a:t>
            </a:r>
          </a:p>
          <a:p>
            <a:pPr marL="0" lvl="0" indent="0">
              <a:buNone/>
            </a:pPr>
            <a:endParaRPr dirty="0"/>
          </a:p>
          <a:p>
            <a:pPr marL="0" lvl="0" indent="0">
              <a:buNone/>
            </a:pPr>
            <a:r>
              <a:rPr dirty="0"/>
              <a:t>Use this as a teaching moment to show that code is already legacy and how tomorrow we work on making it evergreen and more importantly how to keep it evergreen.</a:t>
            </a:r>
          </a:p>
          <a:p>
            <a:pPr marL="0" lvl="0" indent="0">
              <a:buNone/>
            </a:pPr>
            <a:endParaRPr dirty="0"/>
          </a:p>
          <a:p>
            <a:pPr marL="0" lvl="0" indent="0">
              <a:buNone/>
            </a:pPr>
            <a:r>
              <a:rPr dirty="0"/>
              <a:t>Here are some suggested prompts to guide the exercise:</a:t>
            </a:r>
          </a:p>
          <a:p>
            <a:pPr marL="0" lvl="0" indent="0">
              <a:buNone/>
            </a:pPr>
            <a:endParaRPr dirty="0"/>
          </a:p>
          <a:p>
            <a:pPr marL="0" lvl="0" indent="0">
              <a:buNone/>
            </a:pPr>
            <a:r>
              <a:rPr dirty="0"/>
              <a:t>Add support for calculating square roots</a:t>
            </a:r>
          </a:p>
          <a:p>
            <a:pPr marL="0" lvl="0" indent="0">
              <a:buNone/>
            </a:pPr>
            <a:endParaRPr dirty="0"/>
          </a:p>
          <a:p>
            <a:pPr marL="0" lvl="0" indent="0">
              <a:buNone/>
            </a:pPr>
            <a:r>
              <a:rPr dirty="0"/>
              <a:t>Create unit tests for the simple calculator</a:t>
            </a:r>
          </a:p>
          <a:p>
            <a:pPr marL="0" lvl="0" indent="0">
              <a:buNone/>
            </a:pPr>
            <a:endParaRPr dirty="0"/>
          </a:p>
          <a:p>
            <a:pPr marL="0" lvl="0" indent="0">
              <a:buNone/>
            </a:pPr>
            <a:r>
              <a:rPr dirty="0"/>
              <a:t>Using test driven development, add tests for a new memory function to store previous calculations. Don’t implement the new feature. Show that the tests fail</a:t>
            </a:r>
          </a:p>
          <a:p>
            <a:pPr marL="0" lvl="0" indent="0">
              <a:buNone/>
            </a:pPr>
            <a:endParaRPr dirty="0"/>
          </a:p>
          <a:p>
            <a:pPr marL="0" lvl="0" indent="0">
              <a:buNone/>
            </a:pPr>
            <a:r>
              <a:rPr dirty="0"/>
              <a:t>Implement shells of the missing methods so that code compiles. Don’t implement the functionality</a:t>
            </a:r>
          </a:p>
          <a:p>
            <a:pPr marL="0" lvl="0" indent="0">
              <a:buNone/>
            </a:pPr>
            <a:endParaRPr dirty="0"/>
          </a:p>
          <a:p>
            <a:pPr marL="0" lvl="0" indent="0">
              <a:buNone/>
            </a:pPr>
            <a:r>
              <a:rPr dirty="0"/>
              <a:t>Create documentation for the simple calculator</a:t>
            </a:r>
          </a:p>
          <a:p>
            <a:pPr marL="0" lvl="0" indent="0">
              <a:buNone/>
            </a:pPr>
            <a:endParaRPr dirty="0"/>
          </a:p>
          <a:p>
            <a:pPr marL="0" lvl="0" indent="0">
              <a:buNone/>
            </a:pPr>
            <a:r>
              <a:rPr dirty="0"/>
              <a:t>Add mermaid architecture diagrams to the documentation</a:t>
            </a:r>
          </a:p>
          <a:p>
            <a:pPr marL="0" lvl="0" indent="0">
              <a:buNone/>
            </a:pPr>
            <a:endParaRPr dirty="0"/>
          </a:p>
          <a:p>
            <a:pPr marL="0" lvl="0" indent="0">
              <a:buNone/>
            </a:pPr>
            <a:r>
              <a:rPr dirty="0"/>
              <a:t>Implement the add memory function in the simple calculator but no other functionality</a:t>
            </a:r>
          </a:p>
          <a:p>
            <a:pPr marL="0" lvl="0" indent="0">
              <a:buNone/>
            </a:pPr>
            <a:endParaRPr dirty="0"/>
          </a:p>
          <a:p>
            <a:pPr marL="0" lvl="0" indent="0">
              <a:buNone/>
            </a:pPr>
            <a:r>
              <a:rPr dirty="0"/>
              <a:t>Implement the rest of the memory functions and update the documentation</a:t>
            </a:r>
          </a:p>
          <a:p>
            <a:pPr marL="0" lvl="0" indent="0">
              <a:buNone/>
            </a:pPr>
            <a:endParaRPr dirty="0"/>
          </a:p>
          <a:p>
            <a:pPr marL="0" lvl="0" indent="0">
              <a:buNone/>
            </a:pPr>
            <a:r>
              <a:rPr dirty="0"/>
              <a:t>Using </a:t>
            </a:r>
            <a:r>
              <a:rPr dirty="0" err="1"/>
              <a:t>tdd</a:t>
            </a:r>
            <a:r>
              <a:rPr dirty="0"/>
              <a:t>, create tests for a new logging function in the simple calculator</a:t>
            </a:r>
          </a:p>
          <a:p>
            <a:pPr marL="0" lvl="0" indent="0">
              <a:buNone/>
            </a:pPr>
            <a:endParaRPr dirty="0"/>
          </a:p>
          <a:p>
            <a:pPr marL="0" lvl="0" indent="0">
              <a:buNone/>
            </a:pPr>
            <a:r>
              <a:rPr dirty="0"/>
              <a:t>Using </a:t>
            </a:r>
            <a:r>
              <a:rPr dirty="0" err="1"/>
              <a:t>tdd</a:t>
            </a:r>
            <a:r>
              <a:rPr dirty="0"/>
              <a:t>, test that the log file resides in the log folder under the root of the project</a:t>
            </a:r>
          </a:p>
          <a:p>
            <a:pPr marL="0" lvl="0" indent="0">
              <a:buNone/>
            </a:pPr>
            <a:endParaRPr dirty="0"/>
          </a:p>
          <a:p>
            <a:pPr marL="0" lvl="0" indent="0">
              <a:buNone/>
            </a:pPr>
            <a:r>
              <a:rPr dirty="0"/>
              <a:t>Create tests that verify that once created, the log is not deleted</a:t>
            </a:r>
          </a:p>
          <a:p>
            <a:pPr marL="0" lvl="0" indent="0">
              <a:buNone/>
            </a:pPr>
            <a:endParaRPr dirty="0"/>
          </a:p>
          <a:p>
            <a:pPr marL="0" lvl="0" indent="0">
              <a:buNone/>
            </a:pPr>
            <a:r>
              <a:rPr dirty="0"/>
              <a:t>Using </a:t>
            </a:r>
            <a:r>
              <a:rPr dirty="0" err="1"/>
              <a:t>tdd</a:t>
            </a:r>
            <a:r>
              <a:rPr dirty="0"/>
              <a:t>, create tests that verify that the log is loaded into memory when the calculator starts</a:t>
            </a:r>
          </a:p>
          <a:p>
            <a:pPr marL="0" lvl="0" indent="0">
              <a:buNone/>
            </a:pPr>
            <a:endParaRPr dirty="0"/>
          </a:p>
          <a:p>
            <a:pPr marL="0" lvl="0" indent="0">
              <a:buNone/>
            </a:pPr>
            <a:r>
              <a:rPr dirty="0"/>
              <a:t>Can you list the last 10 prompts I’ve given?</a:t>
            </a:r>
          </a:p>
          <a:p>
            <a:pPr marL="0" lvl="0" indent="0">
              <a:buNone/>
            </a:pPr>
            <a:endParaRPr dirty="0"/>
          </a:p>
          <a:p>
            <a:pPr marL="0" lvl="0" indent="0">
              <a:buNone/>
            </a:pPr>
            <a:r>
              <a:rPr dirty="0"/>
              <a:t>Load the log into memory when the calculator starts</a:t>
            </a:r>
          </a:p>
          <a:p>
            <a:pPr marL="0" lvl="0" indent="0">
              <a:buNone/>
            </a:pPr>
            <a:endParaRPr dirty="0"/>
          </a:p>
          <a:p>
            <a:pPr marL="0" lvl="0" indent="0">
              <a:buNone/>
            </a:pPr>
            <a:r>
              <a:rPr dirty="0"/>
              <a:t>After running the calculator I expected to see a list of the calculations. but the calc-default.log does not contain them. is that what you expected? (REPL transcript)</a:t>
            </a:r>
          </a:p>
          <a:p>
            <a:pPr marL="0" lvl="0" indent="0">
              <a:buNone/>
            </a:pPr>
            <a:endParaRPr dirty="0"/>
          </a:p>
          <a:p>
            <a:pPr marL="0" lvl="0" indent="0">
              <a:buNone/>
            </a:pPr>
            <a:r>
              <a:rPr dirty="0"/>
              <a:t>I want to implement #2, but first change the tests to expect #2</a:t>
            </a:r>
          </a:p>
          <a:p>
            <a:pPr marL="0" lvl="0" indent="0">
              <a:buNone/>
            </a:pPr>
            <a:endParaRPr dirty="0"/>
          </a:p>
          <a:p>
            <a:pPr marL="0" lvl="0" indent="0">
              <a:buNone/>
            </a:pPr>
            <a:r>
              <a:rPr dirty="0"/>
              <a:t>Update the tests to use a distinct test-only logfile name. I expect that these tests will initially fail. I also expect to see them executed</a:t>
            </a:r>
          </a:p>
          <a:p>
            <a:pPr marL="0" lvl="0" indent="0">
              <a:buNone/>
            </a:pPr>
            <a:endParaRPr dirty="0"/>
          </a:p>
          <a:p>
            <a:pPr marL="0" lvl="0" indent="0">
              <a:buNone/>
            </a:pPr>
            <a:r>
              <a:rPr dirty="0"/>
              <a:t>#terminalLastCommand I only see that </a:t>
            </a:r>
            <a:r>
              <a:rPr dirty="0" err="1"/>
              <a:t>TestEvalAndStoreCreatesAndPersistsLogInCwdLog</a:t>
            </a:r>
            <a:r>
              <a:rPr dirty="0"/>
              <a:t> is failing because the file doesn’t exist. are there test that verify if the log file exists: 1. that it can be read into memory 2. that what is read is correct</a:t>
            </a:r>
          </a:p>
          <a:p>
            <a:pPr marL="0" lvl="0" indent="0">
              <a:buNone/>
            </a:pPr>
            <a:endParaRPr dirty="0"/>
          </a:p>
          <a:p>
            <a:pPr marL="0" lvl="0" indent="0">
              <a:buNone/>
            </a:pPr>
            <a:r>
              <a:rPr dirty="0"/>
              <a:t>I want tests that verify that the expected behavior (not yet implemented) is correct. I expect to see a test that creates a logfile, runs the load into memory logic and verifies that it’s correct. That test(s) should execute and fail until the implementation is completed</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Summarize key takeaways, next steps, and open the floor for questions and feedback.</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State course objective: practical skills for using Copilot responsibly on legacy codebases. :::</a:t>
            </a:r>
          </a:p>
        </p:txBody>
      </p:sp>
      <p:sp>
        <p:nvSpPr>
          <p:cNvPr id="4" name="Slide Number Placeholder 3"/>
          <p:cNvSpPr>
            <a:spLocks noGrp="1"/>
          </p:cNvSpPr>
          <p:nvPr>
            <p:ph type="sldNum" sz="quarter" idx="5"/>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387162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Revolutionary Impact:</a:t>
            </a:r>
            <a:r>
              <a:t> - AI is fundamentally changing how we write, maintain, and understand code - Similar to how IDEs replaced text editors, AI assistance is becoming essential - Speed of development has increased 30-60% for many developers using AI tools effectively</a:t>
            </a:r>
          </a:p>
          <a:p>
            <a:pPr marL="0" lvl="0" indent="0">
              <a:buNone/>
            </a:pPr>
            <a:endParaRPr/>
          </a:p>
          <a:p>
            <a:pPr marL="0" lvl="0" indent="0">
              <a:buNone/>
            </a:pPr>
            <a:r>
              <a:rPr b="1"/>
              <a:t>Career Transformation:</a:t>
            </a:r>
            <a:r>
              <a:t> - Those who adapt: become 10x more productive, tackle bigger challenges, expand skill sets - Those who resist: may find themselves struggling with modern development expectations - New roles emerging: AI prompt engineers, AI code reviewers, AI-assisted architects</a:t>
            </a:r>
          </a:p>
          <a:p>
            <a:pPr marL="0" lvl="0" indent="0">
              <a:buNone/>
            </a:pPr>
            <a:endParaRPr/>
          </a:p>
          <a:p>
            <a:pPr marL="0" lvl="0" indent="0">
              <a:buNone/>
            </a:pPr>
            <a:r>
              <a:rPr b="1"/>
              <a:t>Superpowers Explained:</a:t>
            </a:r>
            <a:r>
              <a:t> - </a:t>
            </a:r>
            <a:r>
              <a:rPr b="1"/>
              <a:t>Legacy codebases</a:t>
            </a:r>
            <a:r>
              <a:t>: AI can quickly understand and explain complex, undocumented systems - </a:t>
            </a:r>
            <a:r>
              <a:rPr b="1"/>
              <a:t>New technologies</a:t>
            </a:r>
            <a:r>
              <a:t>: Learn frameworks/languages faster with AI as a coding partner - </a:t>
            </a:r>
            <a:r>
              <a:rPr b="1"/>
              <a:t>Code quality</a:t>
            </a:r>
            <a:r>
              <a:t>: AI suggests improvements, catches bugs, generates comprehensive tests - </a:t>
            </a:r>
            <a:r>
              <a:rPr b="1"/>
              <a:t>Nice to haves</a:t>
            </a:r>
            <a:r>
              <a:t>: Features that were “too time-consuming” become feasible</a:t>
            </a:r>
          </a:p>
          <a:p>
            <a:pPr marL="0" lvl="0" indent="0">
              <a:buNone/>
            </a:pPr>
            <a:endParaRPr/>
          </a:p>
          <a:p>
            <a:pPr marL="0" lvl="0" indent="0">
              <a:buNone/>
            </a:pPr>
            <a:r>
              <a:rPr b="1"/>
              <a:t>Examples to share:</a:t>
            </a:r>
            <a:r>
              <a:t> - Developer who used AI to modernize a 15-year-old PHP codebase in weeks instead of months - Team that adopted a new framework (React to Vue) with AI assistance in days - 80% reduction in boilerplate code writing time - Comprehensive test suites generated automatically</a:t>
            </a:r>
          </a:p>
          <a:p>
            <a:pPr marL="0" lvl="0" indent="0">
              <a:buNone/>
            </a:pPr>
            <a:endParaRPr/>
          </a:p>
          <a:p>
            <a:pPr marL="0" lvl="0" indent="0">
              <a:buNone/>
            </a:pPr>
            <a:r>
              <a:rPr b="1"/>
              <a:t>Key message</a:t>
            </a:r>
            <a:r>
              <a:t>: AI doesn’t replace developers—it amplifies their capabilities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Introduce LLMs at a high level: what they are, how they’re trained, and why they matter for developers.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t>Emphasize that LLMs don’t actually “understand” code like humans do</a:t>
            </a:r>
          </a:p>
          <a:p>
            <a:pPr marL="0" lvl="0" indent="0">
              <a:buNone/>
            </a:pPr>
            <a:endParaRPr/>
          </a:p>
          <a:p>
            <a:pPr lvl="0"/>
            <a:r>
              <a:t>They use transformer architecture to recognize patterns and context</a:t>
            </a:r>
          </a:p>
          <a:p>
            <a:pPr marL="0" lvl="0" indent="0">
              <a:buNone/>
            </a:pPr>
            <a:endParaRPr/>
          </a:p>
          <a:p>
            <a:pPr lvl="0"/>
            <a:r>
              <a:t>Token-based processing: code is broken into tokens (words, symbols, operators)</a:t>
            </a:r>
          </a:p>
          <a:p>
            <a:pPr marL="0" lvl="0" indent="0">
              <a:buNone/>
            </a:pPr>
            <a:endParaRPr/>
          </a:p>
          <a:p>
            <a:pPr lvl="0"/>
            <a:r>
              <a:t>Explain that attention mechanisms are what make modern LLMs so powerful</a:t>
            </a:r>
          </a:p>
          <a:p>
            <a:pPr marL="0" lvl="0" indent="0">
              <a:buNone/>
            </a:pPr>
            <a:endParaRPr/>
          </a:p>
          <a:p>
            <a:pPr lvl="0"/>
            <a:r>
              <a:t>The scale is what makes the difference - billions of parameters</a:t>
            </a:r>
          </a:p>
          <a:p>
            <a:pPr marL="0" lvl="0" indent="0">
              <a:buNone/>
            </a:pPr>
            <a:endParaRPr/>
          </a:p>
          <a:p>
            <a:pPr lvl="0"/>
            <a:r>
              <a:t>When we say LLMs “understand” relationships, we mean they can statistically correlate patterns across tokens</a:t>
            </a:r>
          </a:p>
          <a:p>
            <a:pPr marL="0" lvl="0" indent="0">
              <a:buNone/>
            </a:pPr>
            <a:endParaRPr/>
          </a:p>
          <a:p>
            <a:pPr lvl="0"/>
            <a:r>
              <a:t>This pattern matching is extremely sophisticated but lacks true semantic comprehension</a:t>
            </a:r>
          </a:p>
          <a:p>
            <a:pPr marL="0" lvl="0" indent="0">
              <a:buNone/>
            </a:pPr>
            <a:endParaRPr/>
          </a:p>
          <a:p>
            <a:pPr lvl="0"/>
            <a:r>
              <a:t>Example: An LLM can recognize that a variable declared early in a function should be referenced later, not because it understands variables conceptually, but because it has seen this pattern millions of times in training</a:t>
            </a:r>
          </a:p>
          <a:p>
            <a:pPr marL="0" lvl="0" indent="0">
              <a:buNone/>
            </a:pPr>
            <a:endParaRPr/>
          </a:p>
          <a:p>
            <a:pPr lvl="0"/>
            <a:r>
              <a:t>The “understanding” is really about statistical associations between code patterns, not conceptual knowledge</a:t>
            </a:r>
          </a:p>
          <a:p>
            <a:pPr marL="0" lvl="0" indent="0">
              <a:buNone/>
            </a:pPr>
            <a:endParaRPr/>
          </a:p>
          <a:p>
            <a:pPr lvl="0"/>
            <a:r>
              <a:t>This is why LLMs can generate syntactically correct code that is logically flawed - they match patterns without true comprehension of the underlying logic</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Capabilities: Describe common uses (completion, refactoring, tests) and show a quick live example if time permits.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Limitations: Emphasize hallucination, context limits, and the need for human review and testing.</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Contrast disciplined engineering practices with quick “vibe” coding; stress that AI should augment engineering rigor, not replace it.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FB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5D4979-0E48-181C-5438-B441393DCAC1}"/>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
        <p:nvSpPr>
          <p:cNvPr id="2" name="Title 1">
            <a:extLst>
              <a:ext uri="{FF2B5EF4-FFF2-40B4-BE49-F238E27FC236}">
                <a16:creationId xmlns:a16="http://schemas.microsoft.com/office/drawing/2014/main" id="{38BA191F-D9FD-C2EB-983F-9B42F26EB6F6}"/>
              </a:ext>
            </a:extLst>
          </p:cNvPr>
          <p:cNvSpPr>
            <a:spLocks noGrp="1"/>
          </p:cNvSpPr>
          <p:nvPr>
            <p:ph type="ctrTitle"/>
          </p:nvPr>
        </p:nvSpPr>
        <p:spPr>
          <a:xfrm>
            <a:off x="1143000" y="2069538"/>
            <a:ext cx="6858000" cy="1418667"/>
          </a:xfr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2FDDE32-D155-6EE2-5EAC-C0A0C4B0AB69}"/>
              </a:ext>
            </a:extLst>
          </p:cNvPr>
          <p:cNvSpPr>
            <a:spLocks noGrp="1"/>
          </p:cNvSpPr>
          <p:nvPr>
            <p:ph type="subTitle" idx="1"/>
          </p:nvPr>
        </p:nvSpPr>
        <p:spPr>
          <a:xfrm>
            <a:off x="1143000" y="3714244"/>
            <a:ext cx="6858000" cy="9938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A09F10DC-7230-4581-E771-A51DC87C60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20828" y="928579"/>
            <a:ext cx="2683663" cy="966118"/>
          </a:xfrm>
          <a:prstGeom prst="rect">
            <a:avLst/>
          </a:prstGeom>
          <a:ln>
            <a:noFill/>
          </a:ln>
          <a:effectLst/>
        </p:spPr>
      </p:pic>
    </p:spTree>
    <p:extLst>
      <p:ext uri="{BB962C8B-B14F-4D97-AF65-F5344CB8AC3E}">
        <p14:creationId xmlns:p14="http://schemas.microsoft.com/office/powerpoint/2010/main" val="33043998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AB04E-CD14-3B5B-FB56-FF0AC2426BBE}"/>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Tree>
    <p:extLst>
      <p:ext uri="{BB962C8B-B14F-4D97-AF65-F5344CB8AC3E}">
        <p14:creationId xmlns:p14="http://schemas.microsoft.com/office/powerpoint/2010/main" val="4051551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p:bg>
      <p:bgPr>
        <a:solidFill>
          <a:srgbClr val="21212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F442E2-8683-D251-03C0-5FDD0CBEBC4F}"/>
              </a:ext>
            </a:extLst>
          </p:cNvPr>
          <p:cNvSpPr>
            <a:spLocks noGrp="1"/>
          </p:cNvSpPr>
          <p:nvPr>
            <p:ph type="body" sz="quarter" idx="10" hasCustomPrompt="1"/>
          </p:nvPr>
        </p:nvSpPr>
        <p:spPr>
          <a:xfrm>
            <a:off x="625111" y="788974"/>
            <a:ext cx="7373867" cy="276999"/>
          </a:xfrm>
        </p:spPr>
        <p:txBody>
          <a:bodyPr>
            <a:spAutoFit/>
          </a:bodyPr>
          <a:lstStyle>
            <a:lvl1pPr marL="0" indent="0">
              <a:buFontTx/>
              <a:buNone/>
              <a:defRPr sz="1200">
                <a:latin typeface="Victor Mono" pitchFamily="49" charset="0"/>
              </a:defRPr>
            </a:lvl1pPr>
            <a:lvl2pPr marL="342900" indent="0">
              <a:buFontTx/>
              <a:buNone/>
              <a:defRPr>
                <a:latin typeface="Victor Mono" pitchFamily="49" charset="0"/>
              </a:defRPr>
            </a:lvl2pPr>
            <a:lvl3pPr marL="685800" indent="0">
              <a:buFontTx/>
              <a:buNone/>
              <a:defRPr>
                <a:latin typeface="Victor Mono" pitchFamily="49" charset="0"/>
              </a:defRPr>
            </a:lvl3pPr>
            <a:lvl4pPr marL="1028700" indent="0">
              <a:buFontTx/>
              <a:buNone/>
              <a:defRPr>
                <a:latin typeface="Victor Mono" pitchFamily="49" charset="0"/>
              </a:defRPr>
            </a:lvl4pPr>
            <a:lvl5pPr marL="1371600" indent="0">
              <a:buFontTx/>
              <a:buNone/>
              <a:defRPr>
                <a:latin typeface="Victor Mono" pitchFamily="49" charset="0"/>
              </a:defRPr>
            </a:lvl5pPr>
          </a:lstStyle>
          <a:p>
            <a:pPr lvl="0"/>
            <a:r>
              <a:rPr lang="en-US" dirty="0"/>
              <a:t>Click to edit Code text</a:t>
            </a:r>
          </a:p>
        </p:txBody>
      </p:sp>
    </p:spTree>
    <p:extLst>
      <p:ext uri="{BB962C8B-B14F-4D97-AF65-F5344CB8AC3E}">
        <p14:creationId xmlns:p14="http://schemas.microsoft.com/office/powerpoint/2010/main" val="1882022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4678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6646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1695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84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a:xfrm>
            <a:off x="1223668" y="1973171"/>
            <a:ext cx="6696665" cy="1176653"/>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39360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0940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
        <p:nvSpPr>
          <p:cNvPr id="3" name="Picture Placeholder 3">
            <a:extLst>
              <a:ext uri="{FF2B5EF4-FFF2-40B4-BE49-F238E27FC236}">
                <a16:creationId xmlns:a16="http://schemas.microsoft.com/office/drawing/2014/main" id="{F1C99E23-E5F1-1D9C-BF82-D83E6E9F1346}"/>
              </a:ext>
            </a:extLst>
          </p:cNvPr>
          <p:cNvSpPr>
            <a:spLocks noGrp="1"/>
          </p:cNvSpPr>
          <p:nvPr>
            <p:ph type="pic" sz="quarter" idx="10"/>
          </p:nvPr>
        </p:nvSpPr>
        <p:spPr>
          <a:xfrm>
            <a:off x="675085" y="1825228"/>
            <a:ext cx="7793831" cy="2843213"/>
          </a:xfrm>
        </p:spPr>
        <p:txBody>
          <a:bodyPr/>
          <a:lstStyle/>
          <a:p>
            <a:r>
              <a:rPr lang="en-US"/>
              <a:t>Click icon to add picture</a:t>
            </a:r>
          </a:p>
        </p:txBody>
      </p:sp>
      <p:sp>
        <p:nvSpPr>
          <p:cNvPr id="4" name="Text Placeholder 5">
            <a:extLst>
              <a:ext uri="{FF2B5EF4-FFF2-40B4-BE49-F238E27FC236}">
                <a16:creationId xmlns:a16="http://schemas.microsoft.com/office/drawing/2014/main" id="{63708861-970C-B5DB-BF46-526E75A04C16}"/>
              </a:ext>
            </a:extLst>
          </p:cNvPr>
          <p:cNvSpPr>
            <a:spLocks noGrp="1"/>
          </p:cNvSpPr>
          <p:nvPr>
            <p:ph type="body" sz="quarter" idx="11" hasCustomPrompt="1"/>
          </p:nvPr>
        </p:nvSpPr>
        <p:spPr>
          <a:xfrm>
            <a:off x="675085" y="1083469"/>
            <a:ext cx="7793831" cy="486966"/>
          </a:xfrm>
        </p:spPr>
        <p:txBody>
          <a:bodyPr/>
          <a:lstStyle>
            <a:lvl1pPr marL="0" indent="0">
              <a:buNone/>
              <a:defRPr/>
            </a:lvl1pPr>
          </a:lstStyle>
          <a:p>
            <a:pPr lvl="0"/>
            <a:r>
              <a:rPr lang="en-US" dirty="0"/>
              <a:t>Image Caption</a:t>
            </a:r>
          </a:p>
        </p:txBody>
      </p:sp>
    </p:spTree>
    <p:extLst>
      <p:ext uri="{BB962C8B-B14F-4D97-AF65-F5344CB8AC3E}">
        <p14:creationId xmlns:p14="http://schemas.microsoft.com/office/powerpoint/2010/main" val="36199364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831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FB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C53BF9-6377-93D8-5BD7-30937619B4E2}"/>
              </a:ext>
            </a:extLst>
          </p:cNvPr>
          <p:cNvPicPr>
            <a:picLocks noChangeAspect="1"/>
          </p:cNvPicPr>
          <p:nvPr/>
        </p:nvPicPr>
        <p:blipFill>
          <a:blip r:embed="rId13">
            <a:alphaModFix amt="20000"/>
          </a:blip>
          <a:srcRect l="301" t="5222" r="713" b="10945"/>
          <a:stretch/>
        </p:blipFill>
        <p:spPr>
          <a:xfrm>
            <a:off x="0" y="-1"/>
            <a:ext cx="9144000" cy="5143501"/>
          </a:xfrm>
          <a:prstGeom prst="rect">
            <a:avLst/>
          </a:prstGeom>
        </p:spPr>
      </p:pic>
      <p:sp>
        <p:nvSpPr>
          <p:cNvPr id="2" name="Title Placeholder 1">
            <a:extLst>
              <a:ext uri="{FF2B5EF4-FFF2-40B4-BE49-F238E27FC236}">
                <a16:creationId xmlns:a16="http://schemas.microsoft.com/office/drawing/2014/main" id="{3A4163A3-B061-0949-1965-0375841BDB05}"/>
              </a:ext>
            </a:extLst>
          </p:cNvPr>
          <p:cNvSpPr>
            <a:spLocks noGrp="1"/>
          </p:cNvSpPr>
          <p:nvPr>
            <p:ph type="title"/>
          </p:nvPr>
        </p:nvSpPr>
        <p:spPr>
          <a:xfrm>
            <a:off x="628651" y="273845"/>
            <a:ext cx="6696665" cy="52726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4E76094-9BD4-ED01-3BE5-5F760EE32E2A}"/>
              </a:ext>
            </a:extLst>
          </p:cNvPr>
          <p:cNvSpPr>
            <a:spLocks noGrp="1"/>
          </p:cNvSpPr>
          <p:nvPr>
            <p:ph type="body" idx="1"/>
          </p:nvPr>
        </p:nvSpPr>
        <p:spPr>
          <a:xfrm>
            <a:off x="628650" y="1096112"/>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CD6163BC-C951-C17F-421A-4AD743EDDB29}"/>
              </a:ext>
            </a:extLst>
          </p:cNvPr>
          <p:cNvPicPr>
            <a:picLocks noChangeAspect="1"/>
          </p:cNvPicPr>
          <p:nvPr/>
        </p:nvPicPr>
        <p:blipFill>
          <a:blip r:embed="rId14"/>
          <a:srcRect/>
          <a:stretch/>
        </p:blipFill>
        <p:spPr>
          <a:xfrm>
            <a:off x="7512088" y="318405"/>
            <a:ext cx="1337757" cy="482708"/>
          </a:xfrm>
          <a:prstGeom prst="rect">
            <a:avLst/>
          </a:prstGeom>
          <a:ln>
            <a:noFill/>
          </a:ln>
          <a:effectLst/>
        </p:spPr>
      </p:pic>
    </p:spTree>
    <p:extLst>
      <p:ext uri="{BB962C8B-B14F-4D97-AF65-F5344CB8AC3E}">
        <p14:creationId xmlns:p14="http://schemas.microsoft.com/office/powerpoint/2010/main" val="30640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l" defTabSz="685800" rtl="0" eaLnBrk="1" latinLnBrk="0" hangingPunct="1">
        <a:lnSpc>
          <a:spcPct val="90000"/>
        </a:lnSpc>
        <a:spcBef>
          <a:spcPct val="0"/>
        </a:spcBef>
        <a:buNone/>
        <a:defRPr sz="33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514350" indent="-171450" algn="l" defTabSz="685800" rtl="0" eaLnBrk="1" latinLnBrk="0" hangingPunct="1">
        <a:lnSpc>
          <a:spcPct val="100000"/>
        </a:lnSpc>
        <a:spcBef>
          <a:spcPts val="375"/>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LLM-Architecture-Diagram.p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ithub.com/en/copilot/overview/copilot-terms-of-servic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privacy.microsoft.com/en-us/privacystatemen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ithub.com/en/copilo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docs.github.com/en/copilot/security" TargetMode="External"/><Relationship Id="rId4" Type="http://schemas.openxmlformats.org/officeDocument/2006/relationships/hyperlink" Target="https://github.com/features/copilot-for-busines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0" lvl="0" indent="0">
              <a:buNone/>
            </a:pPr>
            <a:r>
              <a:t>AI Assisted Software Development</a:t>
            </a:r>
          </a:p>
        </p:txBody>
      </p:sp>
      <p:sp>
        <p:nvSpPr>
          <p:cNvPr id="3" name="Subtitle 2">
            <a:extLst>
              <a:ext uri="{FF2B5EF4-FFF2-40B4-BE49-F238E27FC236}">
                <a16:creationId xmlns:a16="http://schemas.microsoft.com/office/drawing/2014/main" id="{28E2B777-02FF-E266-D08C-4F8C7CD47026}"/>
              </a:ext>
            </a:extLst>
          </p:cNvPr>
          <p:cNvSpPr>
            <a:spLocks noGrp="1"/>
          </p:cNvSpPr>
          <p:nvPr>
            <p:ph type="subTitle" idx="1"/>
          </p:nvPr>
        </p:nvSpPr>
        <p:spPr/>
        <p:txBody>
          <a:bodyPr/>
          <a:lstStyle/>
          <a:p>
            <a:r>
              <a:rPr lang="en-US" dirty="0"/>
              <a:t>From Code to Copilot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Limitations</a:t>
            </a:r>
          </a:p>
        </p:txBody>
      </p:sp>
      <p:sp>
        <p:nvSpPr>
          <p:cNvPr id="3" name="Content Placeholder 2"/>
          <p:cNvSpPr>
            <a:spLocks noGrp="1"/>
          </p:cNvSpPr>
          <p:nvPr>
            <p:ph idx="1"/>
          </p:nvPr>
        </p:nvSpPr>
        <p:spPr/>
        <p:txBody>
          <a:bodyPr>
            <a:normAutofit fontScale="92500"/>
          </a:bodyPr>
          <a:lstStyle/>
          <a:p>
            <a:pPr lvl="0"/>
            <a:r>
              <a:t>No real-time knowledge updates (training cutoff dates)</a:t>
            </a:r>
          </a:p>
          <a:p>
            <a:pPr lvl="0"/>
            <a:r>
              <a:t>Can generate syntactically correct but logically flawed code</a:t>
            </a:r>
          </a:p>
          <a:p>
            <a:pPr lvl="0"/>
            <a:r>
              <a:t>Hallucination: confident-sounding but incorrect suggestions</a:t>
            </a:r>
          </a:p>
          <a:p>
            <a:pPr lvl="0"/>
            <a:r>
              <a:t>Context window limitations (finite memory)</a:t>
            </a:r>
          </a:p>
          <a:p>
            <a:pPr lvl="0"/>
            <a:r>
              <a:t>Does not “understand” business logic or domain-specific requirements</a:t>
            </a:r>
          </a:p>
          <a:p>
            <a:pPr lvl="0"/>
            <a:r>
              <a:t>Security vulnerabilities if not carefully reviewed</a:t>
            </a:r>
          </a:p>
          <a:p>
            <a:pPr lvl="0"/>
            <a:r>
              <a:t>Bias from training data</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Software Engineering vs “Vibe Coding”</a:t>
            </a:r>
          </a:p>
        </p:txBody>
      </p:sp>
      <p:sp>
        <p:nvSpPr>
          <p:cNvPr id="3" name="Content Placeholder 2"/>
          <p:cNvSpPr>
            <a:spLocks noGrp="1"/>
          </p:cNvSpPr>
          <p:nvPr>
            <p:ph idx="1"/>
          </p:nvPr>
        </p:nvSpPr>
        <p:spPr/>
        <p:txBody>
          <a:bodyPr/>
          <a:lstStyle/>
          <a:p>
            <a:pPr lvl="0"/>
            <a:r>
              <a:t>Engineering approach: systematic, tested, documented, maintainable</a:t>
            </a:r>
          </a:p>
          <a:p>
            <a:pPr lvl="0"/>
            <a:r>
              <a:t>Vibe coding: quick and dirty, “it works” mentality, technical debt accumulation</a:t>
            </a:r>
          </a:p>
          <a:p>
            <a:pPr lvl="0"/>
            <a:r>
              <a:t>AI should enhance engineering practices, not replace them</a:t>
            </a:r>
          </a:p>
          <a:p>
            <a:pPr lvl="0"/>
            <a:r>
              <a:t>Proper testing, code review, and architecture still essential</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Do’s</a:t>
            </a:r>
          </a:p>
        </p:txBody>
      </p:sp>
      <p:sp>
        <p:nvSpPr>
          <p:cNvPr id="3" name="Content Placeholder 2"/>
          <p:cNvSpPr>
            <a:spLocks noGrp="1"/>
          </p:cNvSpPr>
          <p:nvPr>
            <p:ph idx="1"/>
          </p:nvPr>
        </p:nvSpPr>
        <p:spPr/>
        <p:txBody>
          <a:bodyPr/>
          <a:lstStyle/>
          <a:p>
            <a:pPr lvl="0"/>
            <a:r>
              <a:rPr dirty="0"/>
              <a:t>Always review and test AI-generated code</a:t>
            </a:r>
          </a:p>
          <a:p>
            <a:pPr lvl="0"/>
            <a:r>
              <a:rPr dirty="0"/>
              <a:t>Provide clear, specific prompts with context</a:t>
            </a:r>
          </a:p>
          <a:p>
            <a:pPr lvl="0"/>
            <a:r>
              <a:rPr dirty="0"/>
              <a:t>Use AI to explore different implementation approaches</a:t>
            </a:r>
          </a:p>
          <a:p>
            <a:pPr lvl="0"/>
            <a:r>
              <a:rPr dirty="0"/>
              <a:t>Leverage AI for documentation and test generation</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Don’ts</a:t>
            </a:r>
          </a:p>
        </p:txBody>
      </p:sp>
      <p:sp>
        <p:nvSpPr>
          <p:cNvPr id="3" name="Content Placeholder 2"/>
          <p:cNvSpPr>
            <a:spLocks noGrp="1"/>
          </p:cNvSpPr>
          <p:nvPr>
            <p:ph idx="1"/>
          </p:nvPr>
        </p:nvSpPr>
        <p:spPr/>
        <p:txBody>
          <a:bodyPr/>
          <a:lstStyle/>
          <a:p>
            <a:pPr lvl="0"/>
            <a:r>
              <a:t>Blindly accept AI suggestions without review</a:t>
            </a:r>
          </a:p>
          <a:p>
            <a:pPr lvl="0"/>
            <a:r>
              <a:t>Skip testing because “AI wrote it”</a:t>
            </a:r>
          </a:p>
          <a:p>
            <a:pPr lvl="0"/>
            <a:r>
              <a:t>Use AI for critical security or safety-critical code without extensive validation</a:t>
            </a:r>
          </a:p>
          <a:p>
            <a:pPr lvl="0"/>
            <a:r>
              <a:t>Rely on AI for architectural decisions without human oversight</a:t>
            </a:r>
          </a:p>
          <a:p>
            <a:pPr lvl="0"/>
            <a:r>
              <a:t>Generate code without understanding the underlying logic</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LLM Architecture for Code Generation</a:t>
            </a:r>
          </a:p>
        </p:txBody>
      </p:sp>
      <p:sp>
        <p:nvSpPr>
          <p:cNvPr id="3" name="Content Placeholder 2"/>
          <p:cNvSpPr>
            <a:spLocks noGrp="1"/>
          </p:cNvSpPr>
          <p:nvPr>
            <p:ph idx="1"/>
          </p:nvPr>
        </p:nvSpPr>
        <p:spPr/>
        <p:txBody>
          <a:bodyPr/>
          <a:lstStyle/>
          <a:p>
            <a:pPr marL="0" lvl="0" indent="0">
              <a:buNone/>
            </a:pPr>
            <a:r>
              <a:rPr dirty="0">
                <a:hlinkClick r:id="rId3"/>
              </a:rPr>
              <a:t>LLM Architecture Diagram</a:t>
            </a:r>
            <a:r>
              <a:rPr dirty="0"/>
              <a:t> LLM Architecture Diagram</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GitHub Copilot for Teams</a:t>
            </a:r>
            <a:br>
              <a:rPr lang="en-US" dirty="0"/>
            </a:br>
            <a:r>
              <a:rPr sz="2700" dirty="0"/>
              <a:t>Key Considerations for Adoption</a:t>
            </a:r>
          </a:p>
        </p:txBody>
      </p:sp>
      <p:sp>
        <p:nvSpPr>
          <p:cNvPr id="3" name="Content Placeholder 2"/>
          <p:cNvSpPr>
            <a:spLocks noGrp="1"/>
          </p:cNvSpPr>
          <p:nvPr>
            <p:ph idx="1"/>
          </p:nvPr>
        </p:nvSpPr>
        <p:spPr>
          <a:xfrm>
            <a:off x="628650" y="2116183"/>
            <a:ext cx="7886700" cy="527268"/>
          </a:xfrm>
        </p:spPr>
        <p:txBody>
          <a:bodyPr/>
          <a:lstStyle/>
          <a:p>
            <a:pPr marL="0" lvl="0" indent="0">
              <a:buNone/>
            </a:pPr>
            <a:r>
              <a:rPr i="1" dirty="0"/>
              <a:t>Empowering developers with AI while protecting your codebase</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Prompted This Deck?</a:t>
            </a:r>
          </a:p>
        </p:txBody>
      </p:sp>
      <p:sp>
        <p:nvSpPr>
          <p:cNvPr id="3" name="Content Placeholder 2"/>
          <p:cNvSpPr>
            <a:spLocks noGrp="1"/>
          </p:cNvSpPr>
          <p:nvPr>
            <p:ph idx="1"/>
          </p:nvPr>
        </p:nvSpPr>
        <p:spPr/>
        <p:txBody>
          <a:bodyPr/>
          <a:lstStyle/>
          <a:p>
            <a:pPr marL="1270000" lvl="0" indent="0">
              <a:buNone/>
            </a:pPr>
            <a:r>
              <a:rPr sz="2000"/>
              <a:t>I want to know how GitHub copilot protects the intellectual property in the code and documentation submitted to the model. Is this information isolated from other users? Is it incorporated into the model and leaked to other users? How can I protect my IP while using GitHub Copilot?</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Benefits for Organizations</a:t>
            </a:r>
          </a:p>
        </p:txBody>
      </p:sp>
      <p:sp>
        <p:nvSpPr>
          <p:cNvPr id="3" name="Content Placeholder 2"/>
          <p:cNvSpPr>
            <a:spLocks noGrp="1"/>
          </p:cNvSpPr>
          <p:nvPr>
            <p:ph idx="1"/>
          </p:nvPr>
        </p:nvSpPr>
        <p:spPr/>
        <p:txBody>
          <a:bodyPr/>
          <a:lstStyle/>
          <a:p>
            <a:pPr lvl="0"/>
            <a:r>
              <a:rPr dirty="0"/>
              <a:t>Accelerated Development</a:t>
            </a:r>
            <a:endParaRPr lang="en-US" dirty="0"/>
          </a:p>
          <a:p>
            <a:pPr lvl="1"/>
            <a:r>
              <a:rPr dirty="0"/>
              <a:t>Faster prototyping, fewer boilerplate tasks</a:t>
            </a:r>
          </a:p>
          <a:p>
            <a:pPr lvl="0"/>
            <a:r>
              <a:rPr dirty="0"/>
              <a:t>Improved Documentation</a:t>
            </a:r>
            <a:endParaRPr lang="en-US" dirty="0"/>
          </a:p>
          <a:p>
            <a:pPr lvl="1"/>
            <a:r>
              <a:rPr dirty="0"/>
              <a:t>Auto-generates comments and README content</a:t>
            </a:r>
          </a:p>
          <a:p>
            <a:pPr lvl="0"/>
            <a:r>
              <a:rPr dirty="0"/>
              <a:t>Enhanced Testing</a:t>
            </a:r>
            <a:endParaRPr lang="en-US" dirty="0"/>
          </a:p>
          <a:p>
            <a:pPr lvl="1"/>
            <a:r>
              <a:rPr dirty="0"/>
              <a:t>Suggests unit tests and edge cases</a:t>
            </a:r>
          </a:p>
          <a:p>
            <a:pPr lvl="0"/>
            <a:r>
              <a:rPr dirty="0"/>
              <a:t>Team Productivity</a:t>
            </a:r>
            <a:endParaRPr lang="en-US" dirty="0"/>
          </a:p>
          <a:p>
            <a:pPr lvl="1"/>
            <a:r>
              <a:rPr dirty="0"/>
              <a:t>Reduces cognitive load, supports onboarding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Risks to Consider</a:t>
            </a:r>
          </a:p>
        </p:txBody>
      </p:sp>
      <p:sp>
        <p:nvSpPr>
          <p:cNvPr id="3" name="Content Placeholder 2"/>
          <p:cNvSpPr>
            <a:spLocks noGrp="1"/>
          </p:cNvSpPr>
          <p:nvPr>
            <p:ph idx="1"/>
          </p:nvPr>
        </p:nvSpPr>
        <p:spPr/>
        <p:txBody>
          <a:bodyPr>
            <a:normAutofit fontScale="92500" lnSpcReduction="20000"/>
          </a:bodyPr>
          <a:lstStyle/>
          <a:p>
            <a:pPr lvl="0"/>
            <a:r>
              <a:rPr b="1"/>
              <a:t>IP Leakage Concerns</a:t>
            </a:r>
          </a:p>
          <a:p>
            <a:pPr lvl="1"/>
            <a:r>
              <a:t>Copilot may suggest code similar to public repositories</a:t>
            </a:r>
          </a:p>
          <a:p>
            <a:pPr lvl="1"/>
            <a:r>
              <a:t>Risk of inadvertently using copyrighted or licensed code</a:t>
            </a:r>
          </a:p>
          <a:p>
            <a:pPr lvl="1"/>
            <a:r>
              <a:t>Mitigation: Enable public code filters and review suggestions carefully</a:t>
            </a:r>
          </a:p>
          <a:p>
            <a:pPr lvl="0"/>
            <a:r>
              <a:rPr b="1"/>
              <a:t>Code Quality and Accuracy</a:t>
            </a:r>
          </a:p>
          <a:p>
            <a:pPr lvl="1"/>
            <a:r>
              <a:t>AI-generated code may contain bugs, inefficiencies, or security flaws</a:t>
            </a:r>
          </a:p>
          <a:p>
            <a:pPr lvl="1"/>
            <a:r>
              <a:t>Always validate and test before deployment</a:t>
            </a:r>
          </a:p>
          <a:p>
            <a:pPr lvl="1"/>
            <a:r>
              <a:t>Treat Copilot as a drafting tool, not a source of truth</a:t>
            </a:r>
          </a:p>
          <a:p>
            <a:pPr lvl="0"/>
            <a:r>
              <a:rPr b="1"/>
              <a:t>Developer Overreliance</a:t>
            </a:r>
          </a:p>
          <a:p>
            <a:pPr lvl="1"/>
            <a:r>
              <a:t>Risk of reduced understanding or critical thinking</a:t>
            </a:r>
          </a:p>
          <a:p>
            <a:pPr lvl="1"/>
            <a:r>
              <a:t>Encourage code reviews and pair programming to maintain rigor</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Governance and Compliance Risks</a:t>
            </a:r>
          </a:p>
        </p:txBody>
      </p:sp>
      <p:sp>
        <p:nvSpPr>
          <p:cNvPr id="3" name="Content Placeholder 2"/>
          <p:cNvSpPr>
            <a:spLocks noGrp="1"/>
          </p:cNvSpPr>
          <p:nvPr>
            <p:ph idx="1"/>
          </p:nvPr>
        </p:nvSpPr>
        <p:spPr/>
        <p:txBody>
          <a:bodyPr>
            <a:normAutofit fontScale="92500" lnSpcReduction="10000"/>
          </a:bodyPr>
          <a:lstStyle/>
          <a:p>
            <a:pPr lvl="0"/>
            <a:r>
              <a:rPr b="1"/>
              <a:t>Regulatory Compliance</a:t>
            </a:r>
          </a:p>
          <a:p>
            <a:pPr lvl="1"/>
            <a:r>
              <a:t>Generated code may not meet industry-specific standards (e.g., HIPAA, PCI-DSS)</a:t>
            </a:r>
          </a:p>
          <a:p>
            <a:pPr lvl="1"/>
            <a:r>
              <a:t>Organizations must enforce coding policies and audits</a:t>
            </a:r>
          </a:p>
          <a:p>
            <a:pPr lvl="0"/>
            <a:r>
              <a:rPr b="1"/>
              <a:t>Data Privacy and Security</a:t>
            </a:r>
          </a:p>
          <a:p>
            <a:pPr lvl="1"/>
            <a:r>
              <a:t>Sensitive data should never be typed into prompts</a:t>
            </a:r>
          </a:p>
          <a:p>
            <a:pPr lvl="1"/>
            <a:r>
              <a:t>Use Copilot in secure environments with clear usage guidelines</a:t>
            </a:r>
          </a:p>
          <a:p>
            <a:pPr lvl="0"/>
            <a:r>
              <a:rPr b="1"/>
              <a:t>Licensing Ambiguity</a:t>
            </a:r>
          </a:p>
          <a:p>
            <a:pPr lvl="1"/>
            <a:r>
              <a:t>Copilot suggestions may resemble code under restrictive licenses</a:t>
            </a:r>
          </a:p>
          <a:p>
            <a:pPr lvl="1"/>
            <a:r>
              <a:t>Legal teams should define acceptable use policies and monitor compliance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John Michael Miller</a:t>
            </a:r>
          </a:p>
        </p:txBody>
      </p:sp>
      <p:graphicFrame>
        <p:nvGraphicFramePr>
          <p:cNvPr id="5" name="Content Placeholder 2">
            <a:extLst>
              <a:ext uri="{FF2B5EF4-FFF2-40B4-BE49-F238E27FC236}">
                <a16:creationId xmlns:a16="http://schemas.microsoft.com/office/drawing/2014/main" id="{964846E6-CB80-F8F9-C2F7-FF1AF5D1E33C}"/>
              </a:ext>
            </a:extLst>
          </p:cNvPr>
          <p:cNvGraphicFramePr>
            <a:graphicFrameLocks noGrp="1"/>
          </p:cNvGraphicFramePr>
          <p:nvPr>
            <p:ph idx="1"/>
            <p:extLst>
              <p:ext uri="{D42A27DB-BD31-4B8C-83A1-F6EECF244321}">
                <p14:modId xmlns:p14="http://schemas.microsoft.com/office/powerpoint/2010/main" val="2579068950"/>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IP and Data Protection</a:t>
            </a:r>
          </a:p>
        </p:txBody>
      </p:sp>
      <p:sp>
        <p:nvSpPr>
          <p:cNvPr id="3" name="Content Placeholder 2"/>
          <p:cNvSpPr>
            <a:spLocks noGrp="1"/>
          </p:cNvSpPr>
          <p:nvPr>
            <p:ph idx="1"/>
          </p:nvPr>
        </p:nvSpPr>
        <p:spPr/>
        <p:txBody>
          <a:bodyPr/>
          <a:lstStyle/>
          <a:p>
            <a:pPr lvl="0"/>
            <a:r>
              <a:t>Your code is </a:t>
            </a:r>
            <a:r>
              <a:rPr b="1"/>
              <a:t>not used to retrain the model</a:t>
            </a:r>
            <a:r>
              <a:t> (with Copilot for Business/Enterprise)</a:t>
            </a:r>
          </a:p>
          <a:p>
            <a:pPr lvl="0"/>
            <a:r>
              <a:t>Suggestions are generated locally — no code is shared unless feedback is submitted</a:t>
            </a:r>
          </a:p>
          <a:p>
            <a:pPr lvl="0"/>
            <a:r>
              <a:t>No leakage between users: your private code is </a:t>
            </a:r>
            <a:r>
              <a:rPr b="1"/>
              <a:t>not exposed to others</a:t>
            </a:r>
          </a:p>
          <a:p>
            <a:pPr lvl="0"/>
            <a:r>
              <a:t>Admins can </a:t>
            </a:r>
            <a:r>
              <a:rPr b="1"/>
              <a:t>disable suggestions matching public code</a:t>
            </a:r>
            <a:r>
              <a:t> for added safety</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Licensing and Legal Considerations</a:t>
            </a:r>
          </a:p>
        </p:txBody>
      </p:sp>
      <p:sp>
        <p:nvSpPr>
          <p:cNvPr id="3" name="Content Placeholder 2"/>
          <p:cNvSpPr>
            <a:spLocks noGrp="1"/>
          </p:cNvSpPr>
          <p:nvPr>
            <p:ph idx="1"/>
          </p:nvPr>
        </p:nvSpPr>
        <p:spPr/>
        <p:txBody>
          <a:bodyPr/>
          <a:lstStyle/>
          <a:p>
            <a:pPr lvl="0"/>
            <a:r>
              <a:t>Copilot may suggest code similar to public repositories</a:t>
            </a:r>
          </a:p>
          <a:p>
            <a:pPr lvl="0"/>
            <a:r>
              <a:t>GitHub provides a </a:t>
            </a:r>
            <a:r>
              <a:rPr b="1"/>
              <a:t>filter to block matching public code</a:t>
            </a:r>
          </a:p>
          <a:p>
            <a:pPr lvl="0"/>
            <a:r>
              <a:t>Organizations should review Copilot’s </a:t>
            </a:r>
            <a:r>
              <a:rPr>
                <a:hlinkClick r:id="rId3"/>
              </a:rPr>
              <a:t>Terms of Service</a:t>
            </a:r>
            <a:r>
              <a:t> and </a:t>
            </a:r>
            <a:r>
              <a:rPr>
                <a:hlinkClick r:id="rId4"/>
              </a:rPr>
              <a:t>Privacy Statement</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Deployment Options</a:t>
            </a:r>
          </a:p>
        </p:txBody>
      </p:sp>
      <p:graphicFrame>
        <p:nvGraphicFramePr>
          <p:cNvPr id="6" name="Content Placeholder 5"/>
          <p:cNvGraphicFramePr>
            <a:graphicFrameLocks noGrp="1"/>
          </p:cNvGraphicFramePr>
          <p:nvPr>
            <p:ph idx="1"/>
          </p:nvPr>
        </p:nvGraphicFramePr>
        <p:xfrm>
          <a:off x="457200" y="1193800"/>
          <a:ext cx="8229600" cy="11887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0">
                <a:tc>
                  <a:txBody>
                    <a:bodyPr/>
                    <a:lstStyle/>
                    <a:p>
                      <a:pPr marL="0" lvl="0" indent="0">
                        <a:buNone/>
                      </a:pPr>
                      <a:r>
                        <a:t>Plan</a:t>
                      </a:r>
                    </a:p>
                  </a:txBody>
                  <a:tcPr/>
                </a:tc>
                <a:tc>
                  <a:txBody>
                    <a:bodyPr/>
                    <a:lstStyle/>
                    <a:p>
                      <a:pPr marL="0" lvl="0" indent="0">
                        <a:buNone/>
                      </a:pPr>
                      <a:r>
                        <a:t>Key Features</a:t>
                      </a:r>
                    </a:p>
                  </a:txBody>
                  <a:tcPr/>
                </a:tc>
                <a:tc>
                  <a:txBody>
                    <a:bodyPr/>
                    <a:lstStyle/>
                    <a:p>
                      <a:pPr marL="0" lvl="0" indent="0">
                        <a:buNone/>
                      </a:pPr>
                      <a:r>
                        <a:t>IP Protection</a:t>
                      </a:r>
                    </a:p>
                  </a:txBody>
                  <a:tcPr/>
                </a:tc>
                <a:extLst>
                  <a:ext uri="{0D108BD9-81ED-4DB2-BD59-A6C34878D82A}">
                    <a16:rowId xmlns:a16="http://schemas.microsoft.com/office/drawing/2014/main" val="10000"/>
                  </a:ext>
                </a:extLst>
              </a:tr>
              <a:tr h="0">
                <a:tc>
                  <a:txBody>
                    <a:bodyPr/>
                    <a:lstStyle/>
                    <a:p>
                      <a:pPr marL="0" lvl="0" indent="0">
                        <a:buNone/>
                      </a:pPr>
                      <a:r>
                        <a:t>Copilot Individual</a:t>
                      </a:r>
                    </a:p>
                  </a:txBody>
                  <a:tcPr/>
                </a:tc>
                <a:tc>
                  <a:txBody>
                    <a:bodyPr/>
                    <a:lstStyle/>
                    <a:p>
                      <a:pPr marL="0" lvl="0" indent="0">
                        <a:buNone/>
                      </a:pPr>
                      <a:r>
                        <a:t>Personal use, no admin controls</a:t>
                      </a:r>
                    </a:p>
                  </a:txBody>
                  <a:tcPr/>
                </a:tc>
                <a:tc>
                  <a:txBody>
                    <a:bodyPr/>
                    <a:lstStyle/>
                    <a:p>
                      <a:pPr marL="0" lvl="0" indent="0">
                        <a:buNone/>
                      </a:pPr>
                      <a:r>
                        <a:t>Limited</a:t>
                      </a:r>
                    </a:p>
                  </a:txBody>
                  <a:tcPr/>
                </a:tc>
                <a:extLst>
                  <a:ext uri="{0D108BD9-81ED-4DB2-BD59-A6C34878D82A}">
                    <a16:rowId xmlns:a16="http://schemas.microsoft.com/office/drawing/2014/main" val="10001"/>
                  </a:ext>
                </a:extLst>
              </a:tr>
              <a:tr h="0">
                <a:tc>
                  <a:txBody>
                    <a:bodyPr/>
                    <a:lstStyle/>
                    <a:p>
                      <a:pPr marL="0" lvl="0" indent="0">
                        <a:buNone/>
                      </a:pPr>
                      <a:r>
                        <a:t>Copilot for Business</a:t>
                      </a:r>
                    </a:p>
                  </a:txBody>
                  <a:tcPr/>
                </a:tc>
                <a:tc>
                  <a:txBody>
                    <a:bodyPr/>
                    <a:lstStyle/>
                    <a:p>
                      <a:pPr marL="0" lvl="0" indent="0">
                        <a:buNone/>
                      </a:pPr>
                      <a:r>
                        <a:t>Admin controls, policy enforcement</a:t>
                      </a:r>
                    </a:p>
                  </a:txBody>
                  <a:tcPr/>
                </a:tc>
                <a:tc>
                  <a:txBody>
                    <a:bodyPr/>
                    <a:lstStyle/>
                    <a:p>
                      <a:pPr marL="0" lvl="0" indent="0">
                        <a:buNone/>
                      </a:pPr>
                      <a:r>
                        <a:t>Strong</a:t>
                      </a:r>
                    </a:p>
                  </a:txBody>
                  <a:tcPr/>
                </a:tc>
                <a:extLst>
                  <a:ext uri="{0D108BD9-81ED-4DB2-BD59-A6C34878D82A}">
                    <a16:rowId xmlns:a16="http://schemas.microsoft.com/office/drawing/2014/main" val="10002"/>
                  </a:ext>
                </a:extLst>
              </a:tr>
              <a:tr h="0">
                <a:tc>
                  <a:txBody>
                    <a:bodyPr/>
                    <a:lstStyle/>
                    <a:p>
                      <a:pPr marL="0" lvl="0" indent="0">
                        <a:buNone/>
                      </a:pPr>
                      <a:r>
                        <a:t>Copilot for Enterprise</a:t>
                      </a:r>
                    </a:p>
                  </a:txBody>
                  <a:tcPr/>
                </a:tc>
                <a:tc>
                  <a:txBody>
                    <a:bodyPr/>
                    <a:lstStyle/>
                    <a:p>
                      <a:pPr marL="0" lvl="0" indent="0">
                        <a:buNone/>
                      </a:pPr>
                      <a:r>
                        <a:t>Org-wide policy, audit tools</a:t>
                      </a:r>
                    </a:p>
                  </a:txBody>
                  <a:tcPr/>
                </a:tc>
                <a:tc>
                  <a:txBody>
                    <a:bodyPr/>
                    <a:lstStyle/>
                    <a:p>
                      <a:pPr marL="0" lvl="0" indent="0">
                        <a:buNone/>
                      </a:pPr>
                      <a:r>
                        <a:t>Strongest</a:t>
                      </a:r>
                    </a:p>
                  </a:txBody>
                  <a:tcPr/>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Best Practices for Safe Use</a:t>
            </a:r>
          </a:p>
        </p:txBody>
      </p:sp>
      <p:sp>
        <p:nvSpPr>
          <p:cNvPr id="3" name="Content Placeholder 2"/>
          <p:cNvSpPr>
            <a:spLocks noGrp="1"/>
          </p:cNvSpPr>
          <p:nvPr>
            <p:ph idx="1"/>
          </p:nvPr>
        </p:nvSpPr>
        <p:spPr/>
        <p:txBody>
          <a:bodyPr/>
          <a:lstStyle/>
          <a:p>
            <a:pPr lvl="0"/>
            <a:r>
              <a:t>Enable public code filters</a:t>
            </a:r>
          </a:p>
          <a:p>
            <a:pPr lvl="0"/>
            <a:r>
              <a:t>Review suggestions before committing</a:t>
            </a:r>
          </a:p>
          <a:p>
            <a:pPr lvl="0"/>
            <a:r>
              <a:t>Educate teams on responsible use and licensing awareness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Resources</a:t>
            </a:r>
          </a:p>
        </p:txBody>
      </p:sp>
      <p:sp>
        <p:nvSpPr>
          <p:cNvPr id="3" name="Content Placeholder 2"/>
          <p:cNvSpPr>
            <a:spLocks noGrp="1"/>
          </p:cNvSpPr>
          <p:nvPr>
            <p:ph idx="1"/>
          </p:nvPr>
        </p:nvSpPr>
        <p:spPr/>
        <p:txBody>
          <a:bodyPr/>
          <a:lstStyle/>
          <a:p>
            <a:pPr lvl="0"/>
            <a:r>
              <a:rPr>
                <a:hlinkClick r:id="rId3"/>
              </a:rPr>
              <a:t>Copilot Documentation</a:t>
            </a:r>
          </a:p>
          <a:p>
            <a:pPr lvl="0"/>
            <a:r>
              <a:rPr>
                <a:hlinkClick r:id="rId4"/>
              </a:rPr>
              <a:t>Copilot for Business Overview</a:t>
            </a:r>
          </a:p>
          <a:p>
            <a:pPr lvl="0"/>
            <a:r>
              <a:rPr>
                <a:hlinkClick r:id="rId5"/>
              </a:rPr>
              <a:t>Security and Privacy FAQ</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GitHub Copilot Overview</a:t>
            </a:r>
          </a:p>
        </p:txBody>
      </p:sp>
      <p:sp>
        <p:nvSpPr>
          <p:cNvPr id="3" name="Content Placeholder 2"/>
          <p:cNvSpPr>
            <a:spLocks noGrp="1"/>
          </p:cNvSpPr>
          <p:nvPr>
            <p:ph idx="1"/>
          </p:nvPr>
        </p:nvSpPr>
        <p:spPr/>
        <p:txBody>
          <a:bodyPr>
            <a:normAutofit fontScale="92500" lnSpcReduction="10000"/>
          </a:bodyPr>
          <a:lstStyle/>
          <a:p>
            <a:pPr lvl="0"/>
            <a:r>
              <a:t>Copilot UI in VS Code</a:t>
            </a:r>
          </a:p>
          <a:p>
            <a:pPr lvl="0"/>
            <a:r>
              <a:t>Key features</a:t>
            </a:r>
          </a:p>
          <a:p>
            <a:pPr lvl="1"/>
            <a:r>
              <a:rPr>
                <a:latin typeface="Courier"/>
              </a:rPr>
              <a:t>#</a:t>
            </a:r>
            <a:r>
              <a:t> - Add Context</a:t>
            </a:r>
          </a:p>
          <a:p>
            <a:pPr lvl="1"/>
            <a:r>
              <a:rPr>
                <a:latin typeface="Courier"/>
              </a:rPr>
              <a:t>@</a:t>
            </a:r>
            <a:r>
              <a:t> - Extensions</a:t>
            </a:r>
          </a:p>
          <a:p>
            <a:pPr lvl="1"/>
            <a:r>
              <a:rPr>
                <a:latin typeface="Courier"/>
              </a:rPr>
              <a:t>/</a:t>
            </a:r>
            <a:r>
              <a:t> - Commands</a:t>
            </a:r>
          </a:p>
          <a:p>
            <a:pPr lvl="0"/>
            <a:r>
              <a:t>Modes and models</a:t>
            </a:r>
          </a:p>
          <a:p>
            <a:pPr lvl="1"/>
            <a:r>
              <a:t>Ask, Edit, Agent, and custom chat modes</a:t>
            </a:r>
          </a:p>
          <a:p>
            <a:pPr lvl="0"/>
            <a:r>
              <a:t>Instructions and Prompts</a:t>
            </a:r>
          </a:p>
          <a:p>
            <a:pPr lvl="1"/>
            <a:r>
              <a:t>How to use instructions effectively</a:t>
            </a:r>
          </a:p>
          <a:p>
            <a:pPr lvl="0"/>
            <a:r>
              <a:t>How to add context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Instructions vs Prompts vs Custom Chat Modes</a:t>
            </a:r>
          </a:p>
        </p:txBody>
      </p:sp>
      <p:graphicFrame>
        <p:nvGraphicFramePr>
          <p:cNvPr id="6" name="Content Placeholder 5"/>
          <p:cNvGraphicFramePr>
            <a:graphicFrameLocks noGrp="1"/>
          </p:cNvGraphicFramePr>
          <p:nvPr>
            <p:ph idx="1"/>
          </p:nvPr>
        </p:nvGraphicFramePr>
        <p:xfrm>
          <a:off x="457200" y="1193800"/>
          <a:ext cx="8242300" cy="3223260"/>
        </p:xfrm>
        <a:graphic>
          <a:graphicData uri="http://schemas.openxmlformats.org/drawingml/2006/table">
            <a:tbl>
              <a:tblPr firstRow="1" bandRow="1">
                <a:tableStyleId>{5C22544A-7EE6-4342-B048-85BDC9FD1C3A}</a:tableStyleId>
              </a:tblPr>
              <a:tblGrid>
                <a:gridCol w="1155700">
                  <a:extLst>
                    <a:ext uri="{9D8B030D-6E8A-4147-A177-3AD203B41FA5}">
                      <a16:colId xmlns:a16="http://schemas.microsoft.com/office/drawing/2014/main" val="20000"/>
                    </a:ext>
                  </a:extLst>
                </a:gridCol>
                <a:gridCol w="26035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2603500">
                  <a:extLst>
                    <a:ext uri="{9D8B030D-6E8A-4147-A177-3AD203B41FA5}">
                      <a16:colId xmlns:a16="http://schemas.microsoft.com/office/drawing/2014/main" val="20003"/>
                    </a:ext>
                  </a:extLst>
                </a:gridCol>
              </a:tblGrid>
              <a:tr h="0">
                <a:tc>
                  <a:txBody>
                    <a:bodyPr/>
                    <a:lstStyle/>
                    <a:p>
                      <a:pPr marL="0" lvl="0" indent="0">
                        <a:buNone/>
                      </a:pPr>
                      <a:r>
                        <a:t>Feature</a:t>
                      </a:r>
                    </a:p>
                  </a:txBody>
                  <a:tcPr/>
                </a:tc>
                <a:tc>
                  <a:txBody>
                    <a:bodyPr/>
                    <a:lstStyle/>
                    <a:p>
                      <a:pPr marL="0" lvl="0" indent="0">
                        <a:buNone/>
                      </a:pPr>
                      <a:r>
                        <a:t>Instruction File</a:t>
                      </a:r>
                    </a:p>
                  </a:txBody>
                  <a:tcPr/>
                </a:tc>
                <a:tc>
                  <a:txBody>
                    <a:bodyPr/>
                    <a:lstStyle/>
                    <a:p>
                      <a:pPr marL="0" lvl="0" indent="0">
                        <a:buNone/>
                      </a:pPr>
                      <a:r>
                        <a:t>Prompt File</a:t>
                      </a:r>
                    </a:p>
                  </a:txBody>
                  <a:tcPr/>
                </a:tc>
                <a:tc>
                  <a:txBody>
                    <a:bodyPr/>
                    <a:lstStyle/>
                    <a:p>
                      <a:pPr marL="0" lvl="0" indent="0">
                        <a:buNone/>
                      </a:pPr>
                      <a:r>
                        <a:t>Custom Chat Mode</a:t>
                      </a:r>
                    </a:p>
                  </a:txBody>
                  <a:tcPr/>
                </a:tc>
                <a:extLst>
                  <a:ext uri="{0D108BD9-81ED-4DB2-BD59-A6C34878D82A}">
                    <a16:rowId xmlns:a16="http://schemas.microsoft.com/office/drawing/2014/main" val="10000"/>
                  </a:ext>
                </a:extLst>
              </a:tr>
              <a:tr h="0">
                <a:tc>
                  <a:txBody>
                    <a:bodyPr/>
                    <a:lstStyle/>
                    <a:p>
                      <a:pPr marL="0" lvl="0" indent="0">
                        <a:buNone/>
                      </a:pPr>
                      <a:r>
                        <a:rPr b="1"/>
                        <a:t>Scope</a:t>
                      </a:r>
                    </a:p>
                  </a:txBody>
                  <a:tcPr/>
                </a:tc>
                <a:tc>
                  <a:txBody>
                    <a:bodyPr/>
                    <a:lstStyle/>
                    <a:p>
                      <a:pPr marL="0" lvl="0" indent="0">
                        <a:buNone/>
                      </a:pPr>
                      <a:r>
                        <a:t>Workspace-wide guidance</a:t>
                      </a:r>
                    </a:p>
                  </a:txBody>
                  <a:tcPr/>
                </a:tc>
                <a:tc>
                  <a:txBody>
                    <a:bodyPr/>
                    <a:lstStyle/>
                    <a:p>
                      <a:pPr marL="0" lvl="0" indent="0">
                        <a:buNone/>
                      </a:pPr>
                      <a:r>
                        <a:t>File-specific or task-specific nudging</a:t>
                      </a:r>
                    </a:p>
                  </a:txBody>
                  <a:tcPr/>
                </a:tc>
                <a:tc>
                  <a:txBody>
                    <a:bodyPr/>
                    <a:lstStyle/>
                    <a:p>
                      <a:pPr marL="0" lvl="0" indent="0">
                        <a:buNone/>
                      </a:pPr>
                      <a:r>
                        <a:t>Interactive behavior tuning for Copilot Chat</a:t>
                      </a:r>
                    </a:p>
                  </a:txBody>
                  <a:tcPr/>
                </a:tc>
                <a:extLst>
                  <a:ext uri="{0D108BD9-81ED-4DB2-BD59-A6C34878D82A}">
                    <a16:rowId xmlns:a16="http://schemas.microsoft.com/office/drawing/2014/main" val="10001"/>
                  </a:ext>
                </a:extLst>
              </a:tr>
              <a:tr h="0">
                <a:tc>
                  <a:txBody>
                    <a:bodyPr/>
                    <a:lstStyle/>
                    <a:p>
                      <a:pPr marL="0" lvl="0" indent="0">
                        <a:buNone/>
                      </a:pPr>
                      <a:r>
                        <a:rPr b="1"/>
                        <a:t>Format</a:t>
                      </a:r>
                    </a:p>
                  </a:txBody>
                  <a:tcPr/>
                </a:tc>
                <a:tc>
                  <a:txBody>
                    <a:bodyPr/>
                    <a:lstStyle/>
                    <a:p>
                      <a:pPr marL="0" lvl="0" indent="0">
                        <a:buNone/>
                      </a:pPr>
                      <a:r>
                        <a:t>JSON or YAML (</a:t>
                      </a:r>
                      <a:r>
                        <a:rPr>
                          <a:latin typeface="Courier"/>
                        </a:rPr>
                        <a:t>.copilot.json</a:t>
                      </a:r>
                      <a:r>
                        <a:t>)</a:t>
                      </a:r>
                    </a:p>
                  </a:txBody>
                  <a:tcPr/>
                </a:tc>
                <a:tc>
                  <a:txBody>
                    <a:bodyPr/>
                    <a:lstStyle/>
                    <a:p>
                      <a:pPr marL="0" lvl="0" indent="0">
                        <a:buNone/>
                      </a:pPr>
                      <a:r>
                        <a:t>Markdown or plain text (</a:t>
                      </a:r>
                      <a:r>
                        <a:rPr>
                          <a:latin typeface="Courier"/>
                        </a:rPr>
                        <a:t>copilot-prompt.md</a:t>
                      </a:r>
                      <a:r>
                        <a:t>)</a:t>
                      </a:r>
                    </a:p>
                  </a:txBody>
                  <a:tcPr/>
                </a:tc>
                <a:tc>
                  <a:txBody>
                    <a:bodyPr/>
                    <a:lstStyle/>
                    <a:p>
                      <a:pPr marL="0" lvl="0" indent="0">
                        <a:buNone/>
                      </a:pPr>
                      <a:r>
                        <a:t>Configurable via UI or </a:t>
                      </a:r>
                      <a:r>
                        <a:rPr>
                          <a:latin typeface="Courier"/>
                        </a:rPr>
                        <a:t>.copilot-chat.json</a:t>
                      </a:r>
                    </a:p>
                  </a:txBody>
                  <a:tcPr/>
                </a:tc>
                <a:extLst>
                  <a:ext uri="{0D108BD9-81ED-4DB2-BD59-A6C34878D82A}">
                    <a16:rowId xmlns:a16="http://schemas.microsoft.com/office/drawing/2014/main" val="10002"/>
                  </a:ext>
                </a:extLst>
              </a:tr>
              <a:tr h="0">
                <a:tc>
                  <a:txBody>
                    <a:bodyPr/>
                    <a:lstStyle/>
                    <a:p>
                      <a:pPr marL="0" lvl="0" indent="0">
                        <a:buNone/>
                      </a:pPr>
                      <a:r>
                        <a:rPr b="1"/>
                        <a:t>Purpose</a:t>
                      </a:r>
                    </a:p>
                  </a:txBody>
                  <a:tcPr/>
                </a:tc>
                <a:tc>
                  <a:txBody>
                    <a:bodyPr/>
                    <a:lstStyle/>
                    <a:p>
                      <a:pPr marL="0" lvl="0" indent="0">
                        <a:buNone/>
                      </a:pPr>
                      <a:r>
                        <a:t>Define goals, conventions, and tasks for Copilot</a:t>
                      </a:r>
                    </a:p>
                  </a:txBody>
                  <a:tcPr/>
                </a:tc>
                <a:tc>
                  <a:txBody>
                    <a:bodyPr/>
                    <a:lstStyle/>
                    <a:p>
                      <a:pPr marL="0" lvl="0" indent="0">
                        <a:buNone/>
                      </a:pPr>
                      <a:r>
                        <a:t>Provide localized context to improve completions</a:t>
                      </a:r>
                    </a:p>
                  </a:txBody>
                  <a:tcPr/>
                </a:tc>
                <a:tc>
                  <a:txBody>
                    <a:bodyPr/>
                    <a:lstStyle/>
                    <a:p>
                      <a:pPr marL="0" lvl="0" indent="0">
                        <a:buNone/>
                      </a:pPr>
                      <a:r>
                        <a:t>Shape Copilot Chat’s tone, role, and response style</a:t>
                      </a:r>
                    </a:p>
                  </a:txBody>
                  <a:tcPr/>
                </a:tc>
                <a:extLst>
                  <a:ext uri="{0D108BD9-81ED-4DB2-BD59-A6C34878D82A}">
                    <a16:rowId xmlns:a16="http://schemas.microsoft.com/office/drawing/2014/main" val="10003"/>
                  </a:ext>
                </a:extLst>
              </a:tr>
              <a:tr h="0">
                <a:tc>
                  <a:txBody>
                    <a:bodyPr/>
                    <a:lstStyle/>
                    <a:p>
                      <a:pPr marL="0" lvl="0" indent="0">
                        <a:buNone/>
                      </a:pPr>
                      <a:r>
                        <a:rPr b="1"/>
                        <a:t>Audience</a:t>
                      </a:r>
                    </a:p>
                  </a:txBody>
                  <a:tcPr/>
                </a:tc>
                <a:tc>
                  <a:txBody>
                    <a:bodyPr/>
                    <a:lstStyle/>
                    <a:p>
                      <a:pPr marL="0" lvl="0" indent="0">
                        <a:buNone/>
                      </a:pPr>
                      <a:r>
                        <a:t>Copilot autocomplete engine</a:t>
                      </a:r>
                    </a:p>
                  </a:txBody>
                  <a:tcPr/>
                </a:tc>
                <a:tc>
                  <a:txBody>
                    <a:bodyPr/>
                    <a:lstStyle/>
                    <a:p>
                      <a:pPr marL="0" lvl="0" indent="0">
                        <a:buNone/>
                      </a:pPr>
                      <a:r>
                        <a:t>Copilot autocomplete engine</a:t>
                      </a:r>
                    </a:p>
                  </a:txBody>
                  <a:tcPr/>
                </a:tc>
                <a:tc>
                  <a:txBody>
                    <a:bodyPr/>
                    <a:lstStyle/>
                    <a:p>
                      <a:pPr marL="0" lvl="0" indent="0">
                        <a:buNone/>
                      </a:pPr>
                      <a:r>
                        <a:t>Copilot Chat interface</a:t>
                      </a:r>
                    </a:p>
                  </a:txBody>
                  <a:tcPr/>
                </a:tc>
                <a:extLst>
                  <a:ext uri="{0D108BD9-81ED-4DB2-BD59-A6C34878D82A}">
                    <a16:rowId xmlns:a16="http://schemas.microsoft.com/office/drawing/2014/main" val="10004"/>
                  </a:ext>
                </a:extLst>
              </a:tr>
              <a:tr h="0">
                <a:tc>
                  <a:txBody>
                    <a:bodyPr/>
                    <a:lstStyle/>
                    <a:p>
                      <a:pPr marL="0" lvl="0" indent="0">
                        <a:buNone/>
                      </a:pPr>
                      <a:r>
                        <a:rPr b="1"/>
                        <a:t>Location</a:t>
                      </a:r>
                    </a:p>
                  </a:txBody>
                  <a:tcPr/>
                </a:tc>
                <a:tc>
                  <a:txBody>
                    <a:bodyPr/>
                    <a:lstStyle/>
                    <a:p>
                      <a:pPr marL="0" lvl="0" indent="0">
                        <a:buNone/>
                      </a:pPr>
                      <a:r>
                        <a:t>Root or </a:t>
                      </a:r>
                      <a:r>
                        <a:rPr>
                          <a:latin typeface="Courier"/>
                        </a:rPr>
                        <a:t>.vscode/</a:t>
                      </a:r>
                      <a:r>
                        <a:t> folder</a:t>
                      </a:r>
                    </a:p>
                  </a:txBody>
                  <a:tcPr/>
                </a:tc>
                <a:tc>
                  <a:txBody>
                    <a:bodyPr/>
                    <a:lstStyle/>
                    <a:p>
                      <a:pPr marL="0" lvl="0" indent="0">
                        <a:buNone/>
                      </a:pPr>
                      <a:r>
                        <a:t>Root, </a:t>
                      </a:r>
                      <a:r>
                        <a:rPr>
                          <a:latin typeface="Courier"/>
                        </a:rPr>
                        <a:t>.github/</a:t>
                      </a:r>
                      <a:r>
                        <a:t>, inline comments</a:t>
                      </a:r>
                    </a:p>
                  </a:txBody>
                  <a:tcPr/>
                </a:tc>
                <a:tc>
                  <a:txBody>
                    <a:bodyPr/>
                    <a:lstStyle/>
                    <a:p>
                      <a:pPr marL="0" lvl="0" indent="0">
                        <a:buNone/>
                      </a:pPr>
                      <a:r>
                        <a:t>Root or </a:t>
                      </a:r>
                      <a:r>
                        <a:rPr>
                          <a:latin typeface="Courier"/>
                        </a:rPr>
                        <a:t>.vscode/</a:t>
                      </a:r>
                      <a:r>
                        <a:t> folder</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Hands-On with GitHub Copilot</a:t>
            </a:r>
          </a:p>
        </p:txBody>
      </p:sp>
      <p:sp>
        <p:nvSpPr>
          <p:cNvPr id="3" name="Content Placeholder 2"/>
          <p:cNvSpPr>
            <a:spLocks noGrp="1"/>
          </p:cNvSpPr>
          <p:nvPr>
            <p:ph idx="1"/>
          </p:nvPr>
        </p:nvSpPr>
        <p:spPr/>
        <p:txBody>
          <a:bodyPr/>
          <a:lstStyle/>
          <a:p>
            <a:pPr lvl="0"/>
            <a:r>
              <a:t>Installation and configuration</a:t>
            </a:r>
          </a:p>
          <a:p>
            <a:pPr lvl="1"/>
            <a:r>
              <a:t>Installing the extension</a:t>
            </a:r>
          </a:p>
          <a:p>
            <a:pPr lvl="1"/>
            <a:r>
              <a:t>Setting up authentication</a:t>
            </a:r>
          </a:p>
          <a:p>
            <a:pPr lvl="1"/>
            <a:r>
              <a:t>Configuring settings</a:t>
            </a:r>
          </a:p>
          <a:p>
            <a:pPr lvl="0"/>
            <a:r>
              <a:t>Sharing configuration across an organization</a:t>
            </a:r>
          </a:p>
          <a:p>
            <a:pPr lvl="1"/>
            <a:r>
              <a:t>Shared configuration templates (e.g., .copilot/settings.json) can be distributed across projects to standardize behavior.</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Following along</a:t>
            </a:r>
          </a:p>
        </p:txBody>
      </p:sp>
      <p:sp>
        <p:nvSpPr>
          <p:cNvPr id="3" name="Content Placeholder 2"/>
          <p:cNvSpPr>
            <a:spLocks noGrp="1"/>
          </p:cNvSpPr>
          <p:nvPr>
            <p:ph idx="1"/>
          </p:nvPr>
        </p:nvSpPr>
        <p:spPr/>
        <p:txBody>
          <a:bodyPr/>
          <a:lstStyle/>
          <a:p>
            <a:pPr lvl="0"/>
            <a:r>
              <a:t>Create a new folder outside of the course repos</a:t>
            </a:r>
          </a:p>
          <a:p>
            <a:pPr lvl="0"/>
            <a:r>
              <a:t>Some of the demos/exercises are written for golang</a:t>
            </a:r>
          </a:p>
          <a:p>
            <a:pPr lvl="1"/>
            <a:r>
              <a:t>If you don’t have Golang installed, Copilot can help with that too</a:t>
            </a:r>
          </a:p>
          <a:p>
            <a:pPr lvl="1"/>
            <a:r>
              <a:t>Just ask it to write the installation commands for you</a:t>
            </a:r>
          </a:p>
          <a:p>
            <a:pPr lvl="1"/>
            <a:r>
              <a:t>Or wait and Copilot will help you install it during the exercises</a:t>
            </a:r>
          </a:p>
          <a:p>
            <a:pPr marL="0" lvl="0" indent="0">
              <a:buNone/>
            </a:pPr>
            <a:r>
              <a:rPr b="1"/>
              <a:t>Prompt</a:t>
            </a:r>
            <a:r>
              <a:t>: Help me install Golang on Windows/Mac/Linux</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Using Copilot in different modes</a:t>
            </a:r>
          </a:p>
        </p:txBody>
      </p:sp>
      <p:sp>
        <p:nvSpPr>
          <p:cNvPr id="3" name="Content Placeholder 2"/>
          <p:cNvSpPr>
            <a:spLocks noGrp="1"/>
          </p:cNvSpPr>
          <p:nvPr>
            <p:ph idx="1"/>
          </p:nvPr>
        </p:nvSpPr>
        <p:spPr/>
        <p:txBody>
          <a:bodyPr/>
          <a:lstStyle/>
          <a:p>
            <a:pPr lvl="0"/>
            <a:r>
              <a:rPr dirty="0"/>
              <a:t>Ask Mode</a:t>
            </a:r>
          </a:p>
          <a:p>
            <a:pPr lvl="1"/>
            <a:r>
              <a:rPr lang="en-US" dirty="0"/>
              <a:t>Simple prompt completion and inline suggestions </a:t>
            </a:r>
          </a:p>
          <a:p>
            <a:pPr lvl="0"/>
            <a:r>
              <a:rPr dirty="0"/>
              <a:t>Edit Mode</a:t>
            </a:r>
            <a:endParaRPr lang="en-US" dirty="0"/>
          </a:p>
          <a:p>
            <a:pPr lvl="1"/>
            <a:r>
              <a:rPr lang="en-US" dirty="0"/>
              <a:t>Automatic file edits</a:t>
            </a:r>
          </a:p>
          <a:p>
            <a:r>
              <a:rPr lang="en-US" dirty="0"/>
              <a:t>Agent Mode</a:t>
            </a:r>
          </a:p>
          <a:p>
            <a:pPr lvl="1"/>
            <a:r>
              <a:rPr lang="en-US" dirty="0"/>
              <a:t>Perform actions on your behalf</a:t>
            </a:r>
          </a:p>
          <a:p>
            <a:r>
              <a:rPr lang="en-US" dirty="0"/>
              <a:t>Custom Modes</a:t>
            </a:r>
          </a:p>
          <a:p>
            <a:pPr lvl="1"/>
            <a:r>
              <a:rPr lang="en-US" dirty="0"/>
              <a:t>Execute specific workflows</a:t>
            </a:r>
          </a:p>
          <a:p>
            <a:pPr lvl="1"/>
            <a:endParaRPr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Day One</a:t>
            </a:r>
          </a:p>
        </p:txBody>
      </p:sp>
      <p:graphicFrame>
        <p:nvGraphicFramePr>
          <p:cNvPr id="5" name="Content Placeholder 2">
            <a:extLst>
              <a:ext uri="{FF2B5EF4-FFF2-40B4-BE49-F238E27FC236}">
                <a16:creationId xmlns:a16="http://schemas.microsoft.com/office/drawing/2014/main" id="{2B2D6827-DF9F-D1D0-2BBB-A2DB910F5134}"/>
              </a:ext>
            </a:extLst>
          </p:cNvPr>
          <p:cNvGraphicFramePr>
            <a:graphicFrameLocks noGrp="1"/>
          </p:cNvGraphicFramePr>
          <p:nvPr>
            <p:ph idx="1"/>
            <p:extLst>
              <p:ext uri="{D42A27DB-BD31-4B8C-83A1-F6EECF244321}">
                <p14:modId xmlns:p14="http://schemas.microsoft.com/office/powerpoint/2010/main" val="993348428"/>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Exercise #1 – Fork the repos</a:t>
            </a:r>
          </a:p>
        </p:txBody>
      </p:sp>
      <p:sp>
        <p:nvSpPr>
          <p:cNvPr id="3" name="Content Placeholder 2"/>
          <p:cNvSpPr>
            <a:spLocks noGrp="1"/>
          </p:cNvSpPr>
          <p:nvPr>
            <p:ph idx="1"/>
          </p:nvPr>
        </p:nvSpPr>
        <p:spPr/>
        <p:txBody>
          <a:bodyPr/>
          <a:lstStyle/>
          <a:p>
            <a:pPr marL="0" lvl="0" indent="0">
              <a:buNone/>
            </a:pPr>
            <a:r>
              <a:rPr b="1"/>
              <a:t>Objective</a:t>
            </a:r>
            <a:r>
              <a:t>: Fork the course repos </a:t>
            </a:r>
            <a:r>
              <a:rPr b="1"/>
              <a:t>Tasks</a:t>
            </a:r>
          </a:p>
          <a:p>
            <a:pPr lvl="0"/>
            <a:r>
              <a:t>Search GitHub for</a:t>
            </a:r>
          </a:p>
          <a:p>
            <a:pPr lvl="1"/>
            <a:r>
              <a:t>AI-Assisted-Software-Development</a:t>
            </a:r>
          </a:p>
          <a:p>
            <a:pPr lvl="0"/>
            <a:r>
              <a:t>Fork this repo</a:t>
            </a:r>
          </a:p>
          <a:p>
            <a:pPr lvl="1"/>
            <a:r>
              <a:t>This will create a personal copy under your GitHub account</a:t>
            </a:r>
          </a:p>
          <a:p>
            <a:pPr lvl="1"/>
            <a:r>
              <a:t>You can make changes without affecting the original repo</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Homework</a:t>
            </a:r>
          </a:p>
        </p:txBody>
      </p:sp>
      <p:sp>
        <p:nvSpPr>
          <p:cNvPr id="3" name="Content Placeholder 2"/>
          <p:cNvSpPr>
            <a:spLocks noGrp="1"/>
          </p:cNvSpPr>
          <p:nvPr>
            <p:ph idx="1"/>
          </p:nvPr>
        </p:nvSpPr>
        <p:spPr/>
        <p:txBody>
          <a:bodyPr>
            <a:normAutofit lnSpcReduction="10000"/>
          </a:bodyPr>
          <a:lstStyle/>
          <a:p>
            <a:pPr lvl="0"/>
            <a:r>
              <a:t>Find a repo that could use some help</a:t>
            </a:r>
          </a:p>
          <a:p>
            <a:pPr lvl="1"/>
            <a:r>
              <a:t>In a language you are famliar</a:t>
            </a:r>
          </a:p>
          <a:p>
            <a:pPr lvl="1"/>
            <a:r>
              <a:t>A personal project is cool, but a project you are not familiar with is better</a:t>
            </a:r>
          </a:p>
          <a:p>
            <a:pPr lvl="1"/>
            <a:r>
              <a:t>Fork it</a:t>
            </a:r>
          </a:p>
          <a:p>
            <a:pPr lvl="2"/>
            <a:r>
              <a:t>It allows you to experiment without affecting the original codebase</a:t>
            </a:r>
          </a:p>
          <a:p>
            <a:pPr lvl="1"/>
            <a:r>
              <a:t>Don’t use a company repo</a:t>
            </a:r>
          </a:p>
          <a:p>
            <a:pPr lvl="0"/>
            <a:r>
              <a:t>We’ll use it in the legacy code portion of the course</a:t>
            </a:r>
          </a:p>
          <a:p>
            <a:pPr marL="0" lvl="0" indent="0">
              <a:buNone/>
            </a:pPr>
            <a:r>
              <a:rPr b="1"/>
              <a:t>Prompt</a:t>
            </a:r>
            <a:r>
              <a:t>: I’m looking for a small GitHub Golang project that has a lot of open issues. Can you recommend one?</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0" lvl="0" indent="0">
              <a:buNone/>
            </a:pPr>
            <a:r>
              <a:rPr sz="2000" dirty="0"/>
              <a:t>Exercise #2 – Implement a Simple Calculator</a:t>
            </a:r>
          </a:p>
        </p:txBody>
      </p:sp>
      <p:sp>
        <p:nvSpPr>
          <p:cNvPr id="3" name="Content Placeholder 2"/>
          <p:cNvSpPr>
            <a:spLocks noGrp="1"/>
          </p:cNvSpPr>
          <p:nvPr>
            <p:ph idx="1"/>
          </p:nvPr>
        </p:nvSpPr>
        <p:spPr/>
        <p:txBody>
          <a:bodyPr/>
          <a:lstStyle/>
          <a:p>
            <a:pPr marL="0" lvl="0" indent="0">
              <a:buNone/>
            </a:pPr>
            <a:r>
              <a:rPr b="1" dirty="0"/>
              <a:t>Objective</a:t>
            </a:r>
            <a:r>
              <a:rPr dirty="0"/>
              <a:t>: Create a simple calculator using Ask Mode. Expand on the calculator in Edit mode.</a:t>
            </a:r>
            <a:endParaRPr lang="en-US" dirty="0"/>
          </a:p>
          <a:p>
            <a:pPr marL="0" lvl="0" indent="0">
              <a:buNone/>
            </a:pPr>
            <a:endParaRPr dirty="0"/>
          </a:p>
          <a:p>
            <a:pPr marL="0" lvl="0" indent="0">
              <a:buNone/>
            </a:pPr>
            <a:r>
              <a:rPr b="1" dirty="0"/>
              <a:t>Prompt</a:t>
            </a:r>
            <a:r>
              <a:rPr lang="en-US" b="1" dirty="0"/>
              <a:t>:</a:t>
            </a:r>
            <a:r>
              <a:rPr dirty="0"/>
              <a:t> Implement a simple command line calculator in Golang</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Wrap-Up and Open Q&amp;A</a:t>
            </a:r>
          </a:p>
        </p:txBody>
      </p:sp>
      <p:sp>
        <p:nvSpPr>
          <p:cNvPr id="3" name="Content Placeholder 2"/>
          <p:cNvSpPr>
            <a:spLocks noGrp="1"/>
          </p:cNvSpPr>
          <p:nvPr>
            <p:ph idx="1"/>
          </p:nvPr>
        </p:nvSpPr>
        <p:spPr/>
        <p:txBody>
          <a:bodyPr/>
          <a:lstStyle/>
          <a:p>
            <a:pPr lvl="0"/>
            <a:r>
              <a:t>Review the day’s learning outcomes.</a:t>
            </a:r>
          </a:p>
          <a:p>
            <a:pPr lvl="0"/>
            <a:r>
              <a:t>Address questions or concerns.</a:t>
            </a:r>
          </a:p>
          <a:p>
            <a:pPr lvl="0"/>
            <a:r>
              <a:t>Discuss next steps and future learning opportunities.</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Agenda</a:t>
            </a:r>
          </a:p>
        </p:txBody>
      </p:sp>
      <p:graphicFrame>
        <p:nvGraphicFramePr>
          <p:cNvPr id="9" name="Content Placeholder 2">
            <a:extLst>
              <a:ext uri="{FF2B5EF4-FFF2-40B4-BE49-F238E27FC236}">
                <a16:creationId xmlns:a16="http://schemas.microsoft.com/office/drawing/2014/main" id="{5A954E8C-D56F-DB55-F01E-DD8A9C2638F8}"/>
              </a:ext>
            </a:extLst>
          </p:cNvPr>
          <p:cNvGraphicFramePr>
            <a:graphicFrameLocks noGrp="1"/>
          </p:cNvGraphicFramePr>
          <p:nvPr>
            <p:ph idx="1"/>
            <p:extLst>
              <p:ext uri="{D42A27DB-BD31-4B8C-83A1-F6EECF244321}">
                <p14:modId xmlns:p14="http://schemas.microsoft.com/office/powerpoint/2010/main" val="2957606699"/>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Overview</a:t>
            </a:r>
          </a:p>
        </p:txBody>
      </p:sp>
      <p:graphicFrame>
        <p:nvGraphicFramePr>
          <p:cNvPr id="11" name="Content Placeholder 2">
            <a:extLst>
              <a:ext uri="{FF2B5EF4-FFF2-40B4-BE49-F238E27FC236}">
                <a16:creationId xmlns:a16="http://schemas.microsoft.com/office/drawing/2014/main" id="{31F8024A-744C-4E6A-DAE1-E7A0DEAF784D}"/>
              </a:ext>
            </a:extLst>
          </p:cNvPr>
          <p:cNvGraphicFramePr>
            <a:graphicFrameLocks noGrp="1"/>
          </p:cNvGraphicFramePr>
          <p:nvPr>
            <p:ph idx="1"/>
            <p:extLst>
              <p:ext uri="{D42A27DB-BD31-4B8C-83A1-F6EECF244321}">
                <p14:modId xmlns:p14="http://schemas.microsoft.com/office/powerpoint/2010/main" val="874691547"/>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lang="en-US"/>
              <a:t>Why AI Assisted Software Development</a:t>
            </a:r>
          </a:p>
        </p:txBody>
      </p:sp>
      <p:sp>
        <p:nvSpPr>
          <p:cNvPr id="3" name="Content Placeholder 2"/>
          <p:cNvSpPr>
            <a:spLocks noGrp="1"/>
          </p:cNvSpPr>
          <p:nvPr>
            <p:ph idx="1"/>
          </p:nvPr>
        </p:nvSpPr>
        <p:spPr/>
        <p:txBody>
          <a:bodyPr/>
          <a:lstStyle/>
          <a:p>
            <a:pPr lvl="0"/>
            <a:r>
              <a:t>Is revolutionizing software development</a:t>
            </a:r>
          </a:p>
          <a:p>
            <a:pPr lvl="0"/>
            <a:r>
              <a:t>It will ruin some careers and revitalize others</a:t>
            </a:r>
          </a:p>
          <a:p>
            <a:pPr lvl="0"/>
            <a:r>
              <a:t>If used effectively, it will give you superpowers</a:t>
            </a:r>
          </a:p>
          <a:p>
            <a:pPr lvl="1"/>
            <a:r>
              <a:t>The courage to</a:t>
            </a:r>
          </a:p>
          <a:p>
            <a:pPr lvl="2"/>
            <a:r>
              <a:t>Take on codebases that few would touch</a:t>
            </a:r>
          </a:p>
          <a:p>
            <a:pPr lvl="2"/>
            <a:r>
              <a:t>Use technologies you should know but don’t</a:t>
            </a:r>
          </a:p>
          <a:p>
            <a:pPr lvl="2"/>
            <a:r>
              <a:t>Write more high-quality code than you have ever written before</a:t>
            </a:r>
          </a:p>
          <a:p>
            <a:pPr lvl="2"/>
            <a:r>
              <a:t>Take on the nice to haves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General Introduction to LLMs</a:t>
            </a:r>
          </a:p>
        </p:txBody>
      </p:sp>
      <p:sp>
        <p:nvSpPr>
          <p:cNvPr id="3" name="Content Placeholder 2"/>
          <p:cNvSpPr>
            <a:spLocks noGrp="1"/>
          </p:cNvSpPr>
          <p:nvPr>
            <p:ph idx="1"/>
          </p:nvPr>
        </p:nvSpPr>
        <p:spPr/>
        <p:txBody>
          <a:bodyPr/>
          <a:lstStyle/>
          <a:p>
            <a:pPr lvl="0"/>
            <a:r>
              <a:t>Large Language Models</a:t>
            </a:r>
          </a:p>
          <a:p>
            <a:pPr lvl="0"/>
            <a:r>
              <a:t>Conceptual overview of how LLMs work</a:t>
            </a:r>
          </a:p>
          <a:p>
            <a:pPr lvl="0"/>
            <a:r>
              <a:t>Capabilities and limitations of LLMs in coding</a:t>
            </a:r>
          </a:p>
          <a:p>
            <a:pPr lvl="0"/>
            <a:r>
              <a:t>Software engineering with AI as a tool vs. “Vibe Coding”</a:t>
            </a:r>
          </a:p>
          <a:p>
            <a:pPr lvl="0"/>
            <a:r>
              <a:t>Do’s and Don’ts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Conceptual Overview of LLMs</a:t>
            </a:r>
          </a:p>
        </p:txBody>
      </p:sp>
      <p:sp>
        <p:nvSpPr>
          <p:cNvPr id="3" name="Content Placeholder 2"/>
          <p:cNvSpPr>
            <a:spLocks noGrp="1"/>
          </p:cNvSpPr>
          <p:nvPr>
            <p:ph idx="1"/>
          </p:nvPr>
        </p:nvSpPr>
        <p:spPr/>
        <p:txBody>
          <a:bodyPr>
            <a:normAutofit fontScale="92500"/>
          </a:bodyPr>
          <a:lstStyle/>
          <a:p>
            <a:pPr lvl="0"/>
            <a:r>
              <a:t>LLMs are trained on massive datasets of code and natural language</a:t>
            </a:r>
          </a:p>
          <a:p>
            <a:pPr lvl="0"/>
            <a:r>
              <a:t>They use transformer architecture to understand patterns</a:t>
            </a:r>
          </a:p>
          <a:p>
            <a:pPr lvl="0"/>
            <a:r>
              <a:t>Token-based processing: code is broken into tokens</a:t>
            </a:r>
          </a:p>
          <a:p>
            <a:pPr lvl="0"/>
            <a:r>
              <a:t>Attention mechanisms help models focus on relevant parts of context</a:t>
            </a:r>
          </a:p>
          <a:p>
            <a:pPr lvl="0"/>
            <a:r>
              <a:t>Generate probabilistic next-token predictions based on training patterns</a:t>
            </a:r>
          </a:p>
          <a:p>
            <a:pPr lvl="0"/>
            <a:r>
              <a:t>No true “understanding” - pattern matching at massive scale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Capabilities</a:t>
            </a:r>
          </a:p>
        </p:txBody>
      </p:sp>
      <p:sp>
        <p:nvSpPr>
          <p:cNvPr id="3" name="Content Placeholder 2"/>
          <p:cNvSpPr>
            <a:spLocks noGrp="1"/>
          </p:cNvSpPr>
          <p:nvPr>
            <p:ph idx="1"/>
          </p:nvPr>
        </p:nvSpPr>
        <p:spPr/>
        <p:txBody>
          <a:bodyPr/>
          <a:lstStyle/>
          <a:p>
            <a:pPr lvl="0"/>
            <a:r>
              <a:t>Code completion and generation from natural language</a:t>
            </a:r>
          </a:p>
          <a:p>
            <a:pPr lvl="0"/>
            <a:r>
              <a:t>Refactoring and code optimization suggestions</a:t>
            </a:r>
          </a:p>
          <a:p>
            <a:pPr lvl="0"/>
            <a:r>
              <a:t>Bug detection and fixing recommendations</a:t>
            </a:r>
          </a:p>
          <a:p>
            <a:pPr lvl="0"/>
            <a:r>
              <a:t>Documentation generation</a:t>
            </a:r>
          </a:p>
          <a:p>
            <a:pPr lvl="0"/>
            <a:r>
              <a:t>Test case creation</a:t>
            </a:r>
          </a:p>
          <a:p>
            <a:pPr lvl="0"/>
            <a:r>
              <a:t>Code explanation and commenting</a:t>
            </a:r>
          </a:p>
          <a:p>
            <a:pPr lvl="0"/>
            <a:r>
              <a:t>Multi-language support and translation between languages</a:t>
            </a:r>
          </a:p>
        </p:txBody>
      </p:sp>
    </p:spTree>
  </p:cSld>
  <p:clrMapOvr>
    <a:masterClrMapping/>
  </p:clrMapOvr>
  <p:transition>
    <p:fade/>
  </p:transition>
</p:sld>
</file>

<file path=ppt/theme/theme1.xml><?xml version="1.0" encoding="utf-8"?>
<a:theme xmlns:a="http://schemas.openxmlformats.org/drawingml/2006/main" name="CODE Training">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7030A0"/>
      </a:hlink>
      <a:folHlink>
        <a:srgbClr val="0563C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DEA5D72-37B1-4E22-BDC4-A589D83B7646}" vid="{DD254BF8-1D5F-4196-AA68-4DB20BF61A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jMM CODE Training Slide Template</Template>
  <TotalTime>4</TotalTime>
  <Words>2937</Words>
  <Application>Microsoft Office PowerPoint</Application>
  <PresentationFormat>On-screen Show (16:9)</PresentationFormat>
  <Paragraphs>377</Paragraphs>
  <Slides>33</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Courier</vt:lpstr>
      <vt:lpstr>Noto Sans</vt:lpstr>
      <vt:lpstr>Victor Mono</vt:lpstr>
      <vt:lpstr>CODE Training</vt:lpstr>
      <vt:lpstr>AI Assisted Software Development</vt:lpstr>
      <vt:lpstr>John Michael Miller</vt:lpstr>
      <vt:lpstr>Day One</vt:lpstr>
      <vt:lpstr>Agenda</vt:lpstr>
      <vt:lpstr>Overview</vt:lpstr>
      <vt:lpstr>Why AI Assisted Software Development</vt:lpstr>
      <vt:lpstr>General Introduction to LLMs</vt:lpstr>
      <vt:lpstr>Conceptual Overview of LLMs</vt:lpstr>
      <vt:lpstr>Capabilities</vt:lpstr>
      <vt:lpstr>Limitations</vt:lpstr>
      <vt:lpstr>Software Engineering vs “Vibe Coding”</vt:lpstr>
      <vt:lpstr>Do’s</vt:lpstr>
      <vt:lpstr>Don’ts</vt:lpstr>
      <vt:lpstr>LLM Architecture for Code Generation</vt:lpstr>
      <vt:lpstr>GitHub Copilot for Teams Key Considerations for Adoption</vt:lpstr>
      <vt:lpstr>What Prompted This Deck?</vt:lpstr>
      <vt:lpstr>Benefits for Organizations</vt:lpstr>
      <vt:lpstr>Risks to Consider</vt:lpstr>
      <vt:lpstr>Governance and Compliance Risks</vt:lpstr>
      <vt:lpstr>IP and Data Protection</vt:lpstr>
      <vt:lpstr>Licensing and Legal Considerations</vt:lpstr>
      <vt:lpstr>Deployment Options</vt:lpstr>
      <vt:lpstr>Best Practices for Safe Use</vt:lpstr>
      <vt:lpstr>Resources</vt:lpstr>
      <vt:lpstr>GitHub Copilot Overview</vt:lpstr>
      <vt:lpstr>Instructions vs Prompts vs Custom Chat Modes</vt:lpstr>
      <vt:lpstr>Hands-On with GitHub Copilot</vt:lpstr>
      <vt:lpstr>Following along</vt:lpstr>
      <vt:lpstr>Using Copilot in different modes</vt:lpstr>
      <vt:lpstr>Exercise #1 – Fork the repos</vt:lpstr>
      <vt:lpstr>Homework</vt:lpstr>
      <vt:lpstr>Exercise #2 – Implement a Simple Calculator</vt:lpstr>
      <vt:lpstr>Wrap-Up and Open Q&amp;A</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Miller</dc:creator>
  <cp:keywords/>
  <cp:lastModifiedBy>John Miller</cp:lastModifiedBy>
  <cp:revision>2</cp:revision>
  <dcterms:created xsi:type="dcterms:W3CDTF">2025-10-20T13:07:02Z</dcterms:created>
  <dcterms:modified xsi:type="dcterms:W3CDTF">2025-10-21T13:35:12Z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marp">
    <vt:lpwstr>True</vt:lpwstr>
  </property>
  <property fmtid="{D5CDD505-2E9C-101B-9397-08002B2CF9AE}" pid="5" name="paginate">
    <vt:lpwstr>True</vt:lpwstr>
  </property>
</Properties>
</file>